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9" r:id="rId1"/>
  </p:sldMasterIdLst>
  <p:notesMasterIdLst>
    <p:notesMasterId r:id="rId75"/>
  </p:notesMasterIdLst>
  <p:sldIdLst>
    <p:sldId id="378" r:id="rId2"/>
    <p:sldId id="447" r:id="rId3"/>
    <p:sldId id="449" r:id="rId4"/>
    <p:sldId id="448" r:id="rId5"/>
    <p:sldId id="461" r:id="rId6"/>
    <p:sldId id="451" r:id="rId7"/>
    <p:sldId id="462" r:id="rId8"/>
    <p:sldId id="379" r:id="rId9"/>
    <p:sldId id="463" r:id="rId10"/>
    <p:sldId id="372" r:id="rId11"/>
    <p:sldId id="376" r:id="rId12"/>
    <p:sldId id="383" r:id="rId13"/>
    <p:sldId id="384" r:id="rId14"/>
    <p:sldId id="385" r:id="rId15"/>
    <p:sldId id="386" r:id="rId16"/>
    <p:sldId id="387" r:id="rId17"/>
    <p:sldId id="388" r:id="rId18"/>
    <p:sldId id="389" r:id="rId19"/>
    <p:sldId id="390" r:id="rId20"/>
    <p:sldId id="391" r:id="rId21"/>
    <p:sldId id="394"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409" r:id="rId36"/>
    <p:sldId id="408" r:id="rId37"/>
    <p:sldId id="410" r:id="rId38"/>
    <p:sldId id="411" r:id="rId39"/>
    <p:sldId id="412" r:id="rId40"/>
    <p:sldId id="413" r:id="rId41"/>
    <p:sldId id="414" r:id="rId42"/>
    <p:sldId id="415" r:id="rId43"/>
    <p:sldId id="416" r:id="rId44"/>
    <p:sldId id="417" r:id="rId45"/>
    <p:sldId id="418" r:id="rId46"/>
    <p:sldId id="419" r:id="rId47"/>
    <p:sldId id="420" r:id="rId48"/>
    <p:sldId id="421" r:id="rId49"/>
    <p:sldId id="422" r:id="rId50"/>
    <p:sldId id="423" r:id="rId51"/>
    <p:sldId id="424" r:id="rId52"/>
    <p:sldId id="425" r:id="rId53"/>
    <p:sldId id="426" r:id="rId54"/>
    <p:sldId id="427"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4" r:id="rId71"/>
    <p:sldId id="445" r:id="rId72"/>
    <p:sldId id="446" r:id="rId73"/>
    <p:sldId id="377" r:id="rId74"/>
  </p:sldIdLst>
  <p:sldSz cx="12192000" cy="6858000"/>
  <p:notesSz cx="6858000" cy="9144000"/>
  <p:embeddedFontLst>
    <p:embeddedFont>
      <p:font typeface="ＭＳ Ｐゴシック" panose="020B0600070205080204" pitchFamily="34" charset="-128"/>
      <p:regular r:id="rId76"/>
    </p:embeddedFont>
    <p:embeddedFont>
      <p:font typeface="Calibri" panose="020F0502020204030204" pitchFamily="34" charset="0"/>
      <p:regular r:id="rId77"/>
      <p:bold r:id="rId78"/>
      <p:italic r:id="rId79"/>
      <p:boldItalic r:id="rId80"/>
    </p:embeddedFont>
    <p:embeddedFont>
      <p:font typeface="Cambria Math" panose="02040503050406030204" pitchFamily="18" charset="0"/>
      <p:regular r:id="rId81"/>
    </p:embeddedFont>
    <p:embeddedFont>
      <p:font typeface="Roboto Condensed" panose="02000000000000000000" pitchFamily="2" charset="0"/>
      <p:regular r:id="rId82"/>
      <p:bold r:id="rId83"/>
      <p:italic r:id="rId84"/>
      <p:boldItalic r:id="rId85"/>
    </p:embeddedFont>
    <p:embeddedFont>
      <p:font typeface="Roboto Condensed Light" panose="02000000000000000000" pitchFamily="2" charset="0"/>
      <p:regular r:id="rId86"/>
      <p:italic r:id="rId87"/>
    </p:embeddedFont>
    <p:embeddedFont>
      <p:font typeface="Wingdings 3" panose="05040102010807070707" pitchFamily="18" charset="2"/>
      <p:regular r:id="rId8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L9oDs2hfndl+9npE/xTu4A==" hashData="/cabZ4yhDqV2/0gFP62Fzntia1Imh+uG6SZLhc1qUNGzG6W5bk+eVK0peoJh3+gFkLmGXBTz9a4gG7cOyWx0V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7A1"/>
    <a:srgbClr val="0972C6"/>
    <a:srgbClr val="03A9F5"/>
    <a:srgbClr val="607D8B"/>
    <a:srgbClr val="301B92"/>
    <a:srgbClr val="673BB7"/>
    <a:srgbClr val="ED524F"/>
    <a:srgbClr val="B71B1C"/>
    <a:srgbClr val="F54337"/>
    <a:srgbClr val="D81A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16" d="100"/>
          <a:sy n="16" d="100"/>
        </p:scale>
        <p:origin x="3084" y="2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0.jpeg"/><Relationship Id="rId4" Type="http://schemas.openxmlformats.org/officeDocument/2006/relationships/image" Target="../media/image6.png"/><Relationship Id="rId9" Type="http://schemas.microsoft.com/office/2007/relationships/hdphoto" Target="../media/hdphoto3.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png"/><Relationship Id="rId4" Type="http://schemas.openxmlformats.org/officeDocument/2006/relationships/image" Target="../media/image6.png"/><Relationship Id="rId9"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8961EB9-3BA2-B72E-11E5-1A931889BBD3}"/>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6736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77050">
                <a:srgbClr val="0690E0"/>
              </a:gs>
              <a:gs pos="10000">
                <a:srgbClr val="0E47A1"/>
              </a:gs>
              <a:gs pos="49425">
                <a:srgbClr val="0972C6"/>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02384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21AE1388-E2F5-101C-DE3A-ACEF362215A2}"/>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3466633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20BB2618-0892-ACBB-0039-E886CA563A6F}"/>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4202761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Dixita</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B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Kagathara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id="{E4ADA6A9-0E6D-2098-1F1A-7BC3BEE81BFE}"/>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34686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B985968E-5769-B4EE-68D6-24E5D0D3CE44}"/>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109235BC-D176-AB7F-201C-2949947A1AC8}"/>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2082748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63F52789-B056-877D-995D-1DAB6C50DC12}"/>
              </a:ext>
            </a:extLst>
          </p:cNvPr>
          <p:cNvSpPr>
            <a:spLocks noGrp="1"/>
          </p:cNvSpPr>
          <p:nvPr>
            <p:ph idx="1"/>
          </p:nvPr>
        </p:nvSpPr>
        <p:spPr>
          <a:xfrm>
            <a:off x="131180" y="863444"/>
            <a:ext cx="11929641" cy="5590565"/>
          </a:xfrm>
        </p:spPr>
        <p:txBody>
          <a:bodyPr>
            <a:noAutofit/>
          </a:bodyPr>
          <a:lstStyle>
            <a:lvl1pPr marL="265113" indent="-265113" algn="just">
              <a:buClr>
                <a:srgbClr val="0E47A1"/>
              </a:buClr>
              <a:buFont typeface="Wingdings 3" panose="05040102010807070707" pitchFamily="18" charset="2"/>
              <a:buChar char=""/>
              <a:defRPr sz="2400">
                <a:solidFill>
                  <a:schemeClr val="tx1"/>
                </a:solidFill>
              </a:defRPr>
            </a:lvl1pPr>
            <a:lvl2pPr marL="809625" indent="-352425" algn="just">
              <a:buClr>
                <a:srgbClr val="0E47A1"/>
              </a:buClr>
              <a:buFont typeface="Wingdings 3" panose="05040102010807070707" pitchFamily="18" charset="2"/>
              <a:buChar char=""/>
              <a:defRPr sz="2000">
                <a:solidFill>
                  <a:schemeClr val="tx1"/>
                </a:solidFill>
              </a:defRPr>
            </a:lvl2pPr>
            <a:lvl3pPr marL="1143000" indent="-228600" algn="just">
              <a:buClr>
                <a:srgbClr val="0E47A1"/>
              </a:buClr>
              <a:buFont typeface="Wingdings" panose="05000000000000000000" pitchFamily="2" charset="2"/>
              <a:buChar char="§"/>
              <a:defRPr sz="1800">
                <a:solidFill>
                  <a:schemeClr val="tx1"/>
                </a:solidFill>
              </a:defRPr>
            </a:lvl3pPr>
            <a:lvl4pPr algn="just">
              <a:buClr>
                <a:srgbClr val="0E47A1"/>
              </a:buClr>
              <a:defRPr sz="1600">
                <a:solidFill>
                  <a:schemeClr val="tx1"/>
                </a:solidFill>
              </a:defRPr>
            </a:lvl4pPr>
            <a:lvl5pPr algn="just">
              <a:buClr>
                <a:srgbClr val="0E47A1"/>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AEB3B854-E726-CD81-DED5-4AFF73FD6C0D}"/>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3941258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reeform 17">
            <a:extLst>
              <a:ext uri="{FF2B5EF4-FFF2-40B4-BE49-F238E27FC236}">
                <a16:creationId xmlns:a16="http://schemas.microsoft.com/office/drawing/2014/main" id="{830E9B56-6CD2-0324-CBA9-D4D9040D1D12}"/>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 name="Title 1">
            <a:extLst>
              <a:ext uri="{FF2B5EF4-FFF2-40B4-BE49-F238E27FC236}">
                <a16:creationId xmlns:a16="http://schemas.microsoft.com/office/drawing/2014/main" id="{0BE67A2A-C110-D13B-20C2-A9C8F8165A3D}"/>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0E47A1"/>
                    </a:gs>
                    <a:gs pos="100000">
                      <a:srgbClr val="03A9F5"/>
                    </a:gs>
                  </a:gsLst>
                  <a:lin ang="0" scaled="1"/>
                  <a:tileRect/>
                </a:gradFill>
                <a:effectLst/>
                <a:latin typeface="+mn-lt"/>
                <a:ea typeface="+mn-ea"/>
                <a:cs typeface="+mn-cs"/>
              </a:defRPr>
            </a:lvl1pPr>
          </a:lstStyle>
          <a:p>
            <a:r>
              <a:rPr lang="en-US" dirty="0"/>
              <a:t>Write here Section Title</a:t>
            </a:r>
          </a:p>
        </p:txBody>
      </p:sp>
    </p:spTree>
    <p:extLst>
      <p:ext uri="{BB962C8B-B14F-4D97-AF65-F5344CB8AC3E}">
        <p14:creationId xmlns:p14="http://schemas.microsoft.com/office/powerpoint/2010/main" val="15659733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2">
            <a:extLst>
              <a:ext uri="{FF2B5EF4-FFF2-40B4-BE49-F238E27FC236}">
                <a16:creationId xmlns:a16="http://schemas.microsoft.com/office/drawing/2014/main" id="{F1FA8850-9344-05B9-FE0C-4C35EBC6611C}"/>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362836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Dixita B. Kagathara</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ooter Placeholder 2">
            <a:extLst>
              <a:ext uri="{FF2B5EF4-FFF2-40B4-BE49-F238E27FC236}">
                <a16:creationId xmlns:a16="http://schemas.microsoft.com/office/drawing/2014/main" id="{20869377-0309-EB9F-2EE0-994425E4E4D3}"/>
              </a:ext>
            </a:extLst>
          </p:cNvPr>
          <p:cNvSpPr txBox="1">
            <a:spLocks/>
          </p:cNvSpPr>
          <p:nvPr userDrawn="1"/>
        </p:nvSpPr>
        <p:spPr>
          <a:xfrm>
            <a:off x="4038600" y="6604000"/>
            <a:ext cx="4776926"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#2101CS603 (TOC)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Review of Mathematical Terms and Theory</a:t>
            </a:r>
          </a:p>
        </p:txBody>
      </p:sp>
    </p:spTree>
    <p:extLst>
      <p:ext uri="{BB962C8B-B14F-4D97-AF65-F5344CB8AC3E}">
        <p14:creationId xmlns:p14="http://schemas.microsoft.com/office/powerpoint/2010/main" val="1154741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727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071377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93500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12/22/2023</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4380285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8" r:id="rId7"/>
    <p:sldLayoutId id="2147483729" r:id="rId8"/>
    <p:sldLayoutId id="2147483738" r:id="rId9"/>
    <p:sldLayoutId id="2147483716" r:id="rId10"/>
    <p:sldLayoutId id="2147483670" r:id="rId11"/>
    <p:sldLayoutId id="2147483687" r:id="rId12"/>
    <p:sldLayoutId id="2147483688"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9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520.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9.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0.png"/><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D125B39-4795-4BA6-B9B5-11FFCFC98439}"/>
              </a:ext>
            </a:extLst>
          </p:cNvPr>
          <p:cNvSpPr>
            <a:spLocks noGrp="1"/>
          </p:cNvSpPr>
          <p:nvPr>
            <p:ph type="ctrTitle"/>
          </p:nvPr>
        </p:nvSpPr>
        <p:spPr/>
        <p:txBody>
          <a:bodyPr/>
          <a:lstStyle/>
          <a:p>
            <a:br>
              <a:rPr lang="en-US" dirty="0"/>
            </a:br>
            <a:r>
              <a:rPr lang="en-US" dirty="0"/>
              <a:t>Theory of Computation</a:t>
            </a:r>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dixita.kagathara@darshan.ac.in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+91 - 97277 47317 (CSE Department)</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Computer Engineering Department</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Dixita B. Kagathara</a:t>
            </a:r>
          </a:p>
        </p:txBody>
      </p:sp>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r>
              <a:rPr lang="en-US" b="1" dirty="0"/>
              <a:t>Theory of Computation </a:t>
            </a:r>
            <a:r>
              <a:rPr lang="en-US" dirty="0">
                <a:latin typeface="Roboto Condensed Light" panose="02000000000000000000" pitchFamily="2" charset="0"/>
                <a:ea typeface="Roboto Condensed Light" panose="02000000000000000000" pitchFamily="2" charset="0"/>
              </a:rPr>
              <a:t>(TOC)</a:t>
            </a:r>
          </a:p>
          <a:p>
            <a:r>
              <a:rPr lang="en-US" dirty="0">
                <a:latin typeface="Roboto Condensed Light" panose="02000000000000000000" pitchFamily="2" charset="0"/>
                <a:ea typeface="Roboto Condensed Light" panose="02000000000000000000" pitchFamily="2" charset="0"/>
              </a:rPr>
              <a:t>DU # 2101CS603</a:t>
            </a:r>
          </a:p>
        </p:txBody>
      </p:sp>
      <p:pic>
        <p:nvPicPr>
          <p:cNvPr id="6" name="Picture Placeholder 5">
            <a:extLst>
              <a:ext uri="{FF2B5EF4-FFF2-40B4-BE49-F238E27FC236}">
                <a16:creationId xmlns:a16="http://schemas.microsoft.com/office/drawing/2014/main" id="{BBE98F69-6D5C-115F-E8AA-F09A3F7A775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335897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a:t>
            </a:r>
            <a:r>
              <a:rPr lang="en-US" dirty="0"/>
              <a:t> </a:t>
            </a:r>
            <a:r>
              <a:rPr lang="en-US" sz="4800" b="0" dirty="0">
                <a:latin typeface="Roboto Condensed Light" panose="02000000000000000000" pitchFamily="2" charset="0"/>
                <a:ea typeface="Roboto Condensed Light" panose="02000000000000000000" pitchFamily="2" charset="0"/>
              </a:rPr>
              <a:t>– 1</a:t>
            </a:r>
            <a:br>
              <a:rPr lang="en-US" dirty="0"/>
            </a:br>
            <a:r>
              <a:rPr lang="en-US" sz="4800" b="0" dirty="0"/>
              <a:t>Review of</a:t>
            </a:r>
            <a:br>
              <a:rPr lang="en-US" dirty="0"/>
            </a:br>
            <a:r>
              <a:rPr lang="en-US" sz="4800" dirty="0"/>
              <a:t>Mathematical Theory</a:t>
            </a:r>
          </a:p>
        </p:txBody>
      </p:sp>
      <p:sp>
        <p:nvSpPr>
          <p:cNvPr id="16" name="Text Placeholder 15">
            <a:extLst>
              <a:ext uri="{FF2B5EF4-FFF2-40B4-BE49-F238E27FC236}">
                <a16:creationId xmlns:a16="http://schemas.microsoft.com/office/drawing/2014/main" id="{05EEC38D-B69A-4F45-9CFB-3F832F2054F3}"/>
              </a:ext>
            </a:extLst>
          </p:cNvPr>
          <p:cNvSpPr>
            <a:spLocks noGrp="1"/>
          </p:cNvSpPr>
          <p:nvPr>
            <p:ph type="body" sz="quarter" idx="11"/>
          </p:nvPr>
        </p:nvSpPr>
        <p:spPr/>
        <p:txBody>
          <a:bodyPr/>
          <a:lstStyle/>
          <a:p>
            <a:r>
              <a:rPr lang="en-US" dirty="0"/>
              <a:t>dixita.kagathara@darshan.ac.in</a:t>
            </a:r>
          </a:p>
        </p:txBody>
      </p:sp>
      <p:sp>
        <p:nvSpPr>
          <p:cNvPr id="17" name="Text Placeholder 16">
            <a:extLst>
              <a:ext uri="{FF2B5EF4-FFF2-40B4-BE49-F238E27FC236}">
                <a16:creationId xmlns:a16="http://schemas.microsoft.com/office/drawing/2014/main" id="{3B892750-977A-4A19-B627-46C829D9CDA2}"/>
              </a:ext>
            </a:extLst>
          </p:cNvPr>
          <p:cNvSpPr>
            <a:spLocks noGrp="1"/>
          </p:cNvSpPr>
          <p:nvPr>
            <p:ph type="body" sz="quarter" idx="12"/>
          </p:nvPr>
        </p:nvSpPr>
        <p:spPr/>
        <p:txBody>
          <a:bodyPr/>
          <a:lstStyle/>
          <a:p>
            <a:r>
              <a:rPr lang="en-US" dirty="0"/>
              <a:t>+91 - 97277 47317 (CE Department)</a:t>
            </a:r>
          </a:p>
        </p:txBody>
      </p:sp>
      <p:sp>
        <p:nvSpPr>
          <p:cNvPr id="18" name="Text Placeholder 17">
            <a:extLst>
              <a:ext uri="{FF2B5EF4-FFF2-40B4-BE49-F238E27FC236}">
                <a16:creationId xmlns:a16="http://schemas.microsoft.com/office/drawing/2014/main" id="{DDD3C75D-9CAD-401D-B6F2-D687EEC3CDEC}"/>
              </a:ext>
            </a:extLst>
          </p:cNvPr>
          <p:cNvSpPr>
            <a:spLocks noGrp="1"/>
          </p:cNvSpPr>
          <p:nvPr>
            <p:ph type="body" sz="quarter" idx="13"/>
          </p:nvPr>
        </p:nvSpPr>
        <p:spPr/>
        <p:txBody>
          <a:bodyPr/>
          <a:lstStyle/>
          <a:p>
            <a:r>
              <a:rPr lang="en-US" dirty="0"/>
              <a:t>Computer Engineering Department</a:t>
            </a:r>
          </a:p>
        </p:txBody>
      </p:sp>
      <p:sp>
        <p:nvSpPr>
          <p:cNvPr id="19" name="Text Placeholder 18">
            <a:extLst>
              <a:ext uri="{FF2B5EF4-FFF2-40B4-BE49-F238E27FC236}">
                <a16:creationId xmlns:a16="http://schemas.microsoft.com/office/drawing/2014/main" id="{D6DA44CB-50AE-4D51-AC18-616176252887}"/>
              </a:ext>
            </a:extLst>
          </p:cNvPr>
          <p:cNvSpPr>
            <a:spLocks noGrp="1"/>
          </p:cNvSpPr>
          <p:nvPr>
            <p:ph type="body" sz="quarter" idx="14"/>
          </p:nvPr>
        </p:nvSpPr>
        <p:spPr/>
        <p:txBody>
          <a:bodyPr/>
          <a:lstStyle/>
          <a:p>
            <a:r>
              <a:rPr lang="en-US" dirty="0"/>
              <a:t>Prof. Dixita B. Kagathara</a:t>
            </a:r>
          </a:p>
        </p:txBody>
      </p:sp>
      <p:sp>
        <p:nvSpPr>
          <p:cNvPr id="20" name="Text Placeholder 19">
            <a:extLst>
              <a:ext uri="{FF2B5EF4-FFF2-40B4-BE49-F238E27FC236}">
                <a16:creationId xmlns:a16="http://schemas.microsoft.com/office/drawing/2014/main" id="{FF5B8673-7BA1-4EA7-991A-5F4DCD3054D0}"/>
              </a:ext>
            </a:extLst>
          </p:cNvPr>
          <p:cNvSpPr>
            <a:spLocks noGrp="1"/>
          </p:cNvSpPr>
          <p:nvPr>
            <p:ph type="body" sz="quarter" idx="16"/>
          </p:nvPr>
        </p:nvSpPr>
        <p:spPr/>
        <p:txBody>
          <a:bodyPr/>
          <a:lstStyle/>
          <a:p>
            <a:r>
              <a:rPr lang="en-US" b="1" dirty="0"/>
              <a:t>Theory of Computation </a:t>
            </a:r>
            <a:r>
              <a:rPr lang="en-US" dirty="0">
                <a:latin typeface="Roboto Condensed Light" panose="02000000000000000000" pitchFamily="2" charset="0"/>
                <a:ea typeface="Roboto Condensed Light" panose="02000000000000000000" pitchFamily="2" charset="0"/>
              </a:rPr>
              <a:t>(TOC)</a:t>
            </a:r>
          </a:p>
          <a:p>
            <a:r>
              <a:rPr lang="en-US" dirty="0">
                <a:latin typeface="Roboto Condensed Light" panose="02000000000000000000" pitchFamily="2" charset="0"/>
                <a:ea typeface="Roboto Condensed Light" panose="02000000000000000000" pitchFamily="2" charset="0"/>
              </a:rPr>
              <a:t>DU # 2101CS603</a:t>
            </a:r>
          </a:p>
        </p:txBody>
      </p:sp>
      <p:pic>
        <p:nvPicPr>
          <p:cNvPr id="7" name="Picture Placeholder 6">
            <a:extLst>
              <a:ext uri="{FF2B5EF4-FFF2-40B4-BE49-F238E27FC236}">
                <a16:creationId xmlns:a16="http://schemas.microsoft.com/office/drawing/2014/main" id="{B2139967-14AB-0A8F-ED6A-0A58891FE05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443203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50749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79767" y="195312"/>
            <a:ext cx="7668994" cy="6186309"/>
          </a:xfrm>
          <a:prstGeom prst="rect">
            <a:avLst/>
          </a:prstGeom>
          <a:noFill/>
        </p:spPr>
        <p:txBody>
          <a:bodyPr wrap="square" rtlCol="0">
            <a:spAutoFit/>
          </a:bodyPr>
          <a:lstStyle/>
          <a:p>
            <a:r>
              <a:rPr lang="en-US" sz="3600" b="1" dirty="0"/>
              <a:t>Topics to be covered </a:t>
            </a:r>
          </a:p>
          <a:p>
            <a:pPr marL="742950" lvl="1" indent="-285750">
              <a:lnSpc>
                <a:spcPct val="150000"/>
              </a:lnSpc>
              <a:buFont typeface="Arial" panose="020B0604020202020204" pitchFamily="34" charset="0"/>
              <a:buChar char="•"/>
            </a:pPr>
            <a:r>
              <a:rPr lang="en-US" sz="2400" dirty="0"/>
              <a:t>Basic mathematical notation</a:t>
            </a:r>
          </a:p>
          <a:p>
            <a:pPr marL="742950" lvl="1" indent="-285750">
              <a:lnSpc>
                <a:spcPct val="150000"/>
              </a:lnSpc>
              <a:buFont typeface="Arial" panose="020B0604020202020204" pitchFamily="34" charset="0"/>
              <a:buChar char="•"/>
            </a:pPr>
            <a:r>
              <a:rPr lang="en-US" sz="2400" dirty="0"/>
              <a:t>Set theory</a:t>
            </a:r>
          </a:p>
          <a:p>
            <a:pPr marL="742950" lvl="1" indent="-285750">
              <a:lnSpc>
                <a:spcPct val="150000"/>
              </a:lnSpc>
              <a:buFont typeface="Arial" panose="020B0604020202020204" pitchFamily="34" charset="0"/>
              <a:buChar char="•"/>
            </a:pPr>
            <a:r>
              <a:rPr lang="en-US" sz="2400" dirty="0"/>
              <a:t>Logic</a:t>
            </a:r>
          </a:p>
          <a:p>
            <a:pPr marL="742950" lvl="1" indent="-285750">
              <a:lnSpc>
                <a:spcPct val="150000"/>
              </a:lnSpc>
              <a:buFont typeface="Arial" panose="020B0604020202020204" pitchFamily="34" charset="0"/>
              <a:buChar char="•"/>
            </a:pPr>
            <a:r>
              <a:rPr lang="en-US" sz="2400" dirty="0"/>
              <a:t>Functions</a:t>
            </a:r>
          </a:p>
          <a:p>
            <a:pPr marL="742950" lvl="1" indent="-285750">
              <a:lnSpc>
                <a:spcPct val="150000"/>
              </a:lnSpc>
              <a:buFont typeface="Arial" panose="020B0604020202020204" pitchFamily="34" charset="0"/>
              <a:buChar char="•"/>
            </a:pPr>
            <a:r>
              <a:rPr lang="en-US" sz="2400" dirty="0"/>
              <a:t>Relations</a:t>
            </a:r>
          </a:p>
          <a:p>
            <a:pPr marL="742950" lvl="1" indent="-285750">
              <a:lnSpc>
                <a:spcPct val="150000"/>
              </a:lnSpc>
              <a:buFont typeface="Arial" panose="020B0604020202020204" pitchFamily="34" charset="0"/>
              <a:buChar char="•"/>
            </a:pPr>
            <a:r>
              <a:rPr lang="en-US" sz="2400" dirty="0"/>
              <a:t>Proof</a:t>
            </a:r>
          </a:p>
          <a:p>
            <a:pPr marL="742950" lvl="1" indent="-285750">
              <a:lnSpc>
                <a:spcPct val="150000"/>
              </a:lnSpc>
              <a:buFont typeface="Arial" panose="020B0604020202020204" pitchFamily="34" charset="0"/>
              <a:buChar char="•"/>
            </a:pPr>
            <a:r>
              <a:rPr lang="en-US" sz="2400" dirty="0"/>
              <a:t>Mathematical induction</a:t>
            </a:r>
          </a:p>
          <a:p>
            <a:pPr marL="742950" lvl="1" indent="-285750">
              <a:lnSpc>
                <a:spcPct val="150000"/>
              </a:lnSpc>
              <a:buFont typeface="Arial" panose="020B0604020202020204" pitchFamily="34" charset="0"/>
              <a:buChar char="•"/>
            </a:pPr>
            <a:r>
              <a:rPr lang="en-US" sz="2400" dirty="0"/>
              <a:t>Strong principle of mathematical induction</a:t>
            </a:r>
          </a:p>
          <a:p>
            <a:pPr marL="742950" lvl="1" indent="-285750">
              <a:lnSpc>
                <a:spcPct val="150000"/>
              </a:lnSpc>
              <a:buFont typeface="Arial" panose="020B0604020202020204" pitchFamily="34" charset="0"/>
              <a:buChar char="•"/>
            </a:pPr>
            <a:r>
              <a:rPr lang="en-US" sz="2400" dirty="0"/>
              <a:t>Languages</a:t>
            </a:r>
          </a:p>
          <a:p>
            <a:endParaRPr lang="en-US" dirty="0">
              <a:solidFill>
                <a:schemeClr val="bg1">
                  <a:lumMod val="50000"/>
                </a:schemeClr>
              </a:solidFill>
            </a:endParaRPr>
          </a:p>
          <a:p>
            <a:endParaRPr lang="en-US" dirty="0">
              <a:solidFill>
                <a:schemeClr val="bg1">
                  <a:lumMod val="50000"/>
                </a:schemeClr>
              </a:solidFill>
            </a:endParaRPr>
          </a:p>
        </p:txBody>
      </p:sp>
    </p:spTree>
    <p:extLst>
      <p:ext uri="{BB962C8B-B14F-4D97-AF65-F5344CB8AC3E}">
        <p14:creationId xmlns:p14="http://schemas.microsoft.com/office/powerpoint/2010/main" val="35063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 presetClass="entr" presetSubtype="0" fill="hold" nodeType="afterEffect">
                                  <p:stCondLst>
                                    <p:cond delay="50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nodeType="afterEffect">
                                  <p:stCondLst>
                                    <p:cond delay="500"/>
                                  </p:stCondLst>
                                  <p:childTnLst>
                                    <p:set>
                                      <p:cBhvr>
                                        <p:cTn id="29" dur="1" fill="hold">
                                          <p:stCondLst>
                                            <p:cond delay="0"/>
                                          </p:stCondLst>
                                        </p:cTn>
                                        <p:tgtEl>
                                          <p:spTgt spid="9">
                                            <p:txEl>
                                              <p:pRg st="2" end="2"/>
                                            </p:txEl>
                                          </p:spTgt>
                                        </p:tgtEl>
                                        <p:attrNameLst>
                                          <p:attrName>style.visibility</p:attrName>
                                        </p:attrNameLst>
                                      </p:cBhvr>
                                      <p:to>
                                        <p:strVal val="visible"/>
                                      </p:to>
                                    </p:set>
                                  </p:childTnLst>
                                </p:cTn>
                              </p:par>
                            </p:childTnLst>
                          </p:cTn>
                        </p:par>
                        <p:par>
                          <p:cTn id="30" fill="hold">
                            <p:stCondLst>
                              <p:cond delay="2500"/>
                            </p:stCondLst>
                            <p:childTnLst>
                              <p:par>
                                <p:cTn id="31" presetID="1" presetClass="entr" presetSubtype="0" fill="hold" nodeType="afterEffect">
                                  <p:stCondLst>
                                    <p:cond delay="50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par>
                          <p:cTn id="33" fill="hold">
                            <p:stCondLst>
                              <p:cond delay="3000"/>
                            </p:stCondLst>
                            <p:childTnLst>
                              <p:par>
                                <p:cTn id="34" presetID="1" presetClass="entr" presetSubtype="0" fill="hold" nodeType="afterEffect">
                                  <p:stCondLst>
                                    <p:cond delay="500"/>
                                  </p:stCondLst>
                                  <p:childTnLst>
                                    <p:set>
                                      <p:cBhvr>
                                        <p:cTn id="35" dur="1" fill="hold">
                                          <p:stCondLst>
                                            <p:cond delay="0"/>
                                          </p:stCondLst>
                                        </p:cTn>
                                        <p:tgtEl>
                                          <p:spTgt spid="9">
                                            <p:txEl>
                                              <p:pRg st="4" end="4"/>
                                            </p:txEl>
                                          </p:spTgt>
                                        </p:tgtEl>
                                        <p:attrNameLst>
                                          <p:attrName>style.visibility</p:attrName>
                                        </p:attrNameLst>
                                      </p:cBhvr>
                                      <p:to>
                                        <p:strVal val="visible"/>
                                      </p:to>
                                    </p:set>
                                  </p:childTnLst>
                                </p:cTn>
                              </p:par>
                            </p:childTnLst>
                          </p:cTn>
                        </p:par>
                        <p:par>
                          <p:cTn id="36" fill="hold">
                            <p:stCondLst>
                              <p:cond delay="3500"/>
                            </p:stCondLst>
                            <p:childTnLst>
                              <p:par>
                                <p:cTn id="37" presetID="1" presetClass="entr" presetSubtype="0" fill="hold" nodeType="afterEffect">
                                  <p:stCondLst>
                                    <p:cond delay="50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childTnLst>
                          </p:cTn>
                        </p:par>
                        <p:par>
                          <p:cTn id="39" fill="hold">
                            <p:stCondLst>
                              <p:cond delay="4000"/>
                            </p:stCondLst>
                            <p:childTnLst>
                              <p:par>
                                <p:cTn id="40" presetID="1" presetClass="entr" presetSubtype="0" fill="hold" nodeType="afterEffect">
                                  <p:stCondLst>
                                    <p:cond delay="500"/>
                                  </p:stCondLst>
                                  <p:childTnLst>
                                    <p:set>
                                      <p:cBhvr>
                                        <p:cTn id="41" dur="1" fill="hold">
                                          <p:stCondLst>
                                            <p:cond delay="0"/>
                                          </p:stCondLst>
                                        </p:cTn>
                                        <p:tgtEl>
                                          <p:spTgt spid="9">
                                            <p:txEl>
                                              <p:pRg st="6" end="6"/>
                                            </p:txEl>
                                          </p:spTgt>
                                        </p:tgtEl>
                                        <p:attrNameLst>
                                          <p:attrName>style.visibility</p:attrName>
                                        </p:attrNameLst>
                                      </p:cBhvr>
                                      <p:to>
                                        <p:strVal val="visible"/>
                                      </p:to>
                                    </p:set>
                                  </p:childTnLst>
                                </p:cTn>
                              </p:par>
                            </p:childTnLst>
                          </p:cTn>
                        </p:par>
                        <p:par>
                          <p:cTn id="42" fill="hold">
                            <p:stCondLst>
                              <p:cond delay="4500"/>
                            </p:stCondLst>
                            <p:childTnLst>
                              <p:par>
                                <p:cTn id="43" presetID="1" presetClass="entr" presetSubtype="0" fill="hold" nodeType="afterEffect">
                                  <p:stCondLst>
                                    <p:cond delay="500"/>
                                  </p:stCondLst>
                                  <p:childTnLst>
                                    <p:set>
                                      <p:cBhvr>
                                        <p:cTn id="44" dur="1" fill="hold">
                                          <p:stCondLst>
                                            <p:cond delay="0"/>
                                          </p:stCondLst>
                                        </p:cTn>
                                        <p:tgtEl>
                                          <p:spTgt spid="9">
                                            <p:txEl>
                                              <p:pRg st="7" end="7"/>
                                            </p:txEl>
                                          </p:spTgt>
                                        </p:tgtEl>
                                        <p:attrNameLst>
                                          <p:attrName>style.visibility</p:attrName>
                                        </p:attrNameLst>
                                      </p:cBhvr>
                                      <p:to>
                                        <p:strVal val="visible"/>
                                      </p:to>
                                    </p:set>
                                  </p:childTnLst>
                                </p:cTn>
                              </p:par>
                            </p:childTnLst>
                          </p:cTn>
                        </p:par>
                        <p:par>
                          <p:cTn id="45" fill="hold">
                            <p:stCondLst>
                              <p:cond delay="5000"/>
                            </p:stCondLst>
                            <p:childTnLst>
                              <p:par>
                                <p:cTn id="46" presetID="1" presetClass="entr" presetSubtype="0" fill="hold" nodeType="afterEffect">
                                  <p:stCondLst>
                                    <p:cond delay="500"/>
                                  </p:stCondLst>
                                  <p:childTnLst>
                                    <p:set>
                                      <p:cBhvr>
                                        <p:cTn id="47" dur="1" fill="hold">
                                          <p:stCondLst>
                                            <p:cond delay="0"/>
                                          </p:stCondLst>
                                        </p:cTn>
                                        <p:tgtEl>
                                          <p:spTgt spid="9">
                                            <p:txEl>
                                              <p:pRg st="8" end="8"/>
                                            </p:txEl>
                                          </p:spTgt>
                                        </p:tgtEl>
                                        <p:attrNameLst>
                                          <p:attrName>style.visibility</p:attrName>
                                        </p:attrNameLst>
                                      </p:cBhvr>
                                      <p:to>
                                        <p:strVal val="visible"/>
                                      </p:to>
                                    </p:set>
                                  </p:childTnLst>
                                </p:cTn>
                              </p:par>
                            </p:childTnLst>
                          </p:cTn>
                        </p:par>
                        <p:par>
                          <p:cTn id="48" fill="hold">
                            <p:stCondLst>
                              <p:cond delay="5500"/>
                            </p:stCondLst>
                            <p:childTnLst>
                              <p:par>
                                <p:cTn id="49" presetID="1" presetClass="entr" presetSubtype="0" fill="hold" nodeType="afterEffect">
                                  <p:stCondLst>
                                    <p:cond delay="500"/>
                                  </p:stCondLst>
                                  <p:childTnLst>
                                    <p:set>
                                      <p:cBhvr>
                                        <p:cTn id="5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dirty="0"/>
              <a:t>Set </a:t>
            </a:r>
          </a:p>
        </p:txBody>
      </p:sp>
    </p:spTree>
    <p:extLst>
      <p:ext uri="{BB962C8B-B14F-4D97-AF65-F5344CB8AC3E}">
        <p14:creationId xmlns:p14="http://schemas.microsoft.com/office/powerpoint/2010/main" val="102549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p:txBody>
          <a:bodyPr/>
          <a:lstStyle/>
          <a:p>
            <a:r>
              <a:rPr lang="en-US" dirty="0"/>
              <a:t>A </a:t>
            </a:r>
            <a:r>
              <a:rPr lang="en-US" dirty="0">
                <a:solidFill>
                  <a:srgbClr val="C00000"/>
                </a:solidFill>
              </a:rPr>
              <a:t>set</a:t>
            </a:r>
            <a:r>
              <a:rPr lang="en-US" dirty="0"/>
              <a:t> is a collection of objects.</a:t>
            </a:r>
          </a:p>
          <a:p>
            <a:r>
              <a:rPr lang="en-GB" altLang="en-US" dirty="0"/>
              <a:t>The objects in a set are called </a:t>
            </a:r>
            <a:r>
              <a:rPr lang="en-GB" altLang="en-US" dirty="0">
                <a:solidFill>
                  <a:srgbClr val="C00000"/>
                </a:solidFill>
              </a:rPr>
              <a:t>elements</a:t>
            </a:r>
            <a:r>
              <a:rPr lang="en-GB" altLang="en-US" dirty="0"/>
              <a:t> of the set.</a:t>
            </a:r>
          </a:p>
          <a:p>
            <a:r>
              <a:rPr lang="en-GB" altLang="en-US" dirty="0">
                <a:solidFill>
                  <a:srgbClr val="0E47A1"/>
                </a:solidFill>
              </a:rPr>
              <a:t>Examples:</a:t>
            </a:r>
          </a:p>
          <a:p>
            <a:pPr marL="914400" lvl="1" indent="-457200">
              <a:buSzPct val="80000"/>
              <a:buFont typeface="+mj-lt"/>
              <a:buAutoNum type="arabicPeriod"/>
            </a:pPr>
            <a:r>
              <a:rPr lang="en-IN" sz="2200" dirty="0"/>
              <a:t>A = {11, 12, 21, 22}</a:t>
            </a:r>
          </a:p>
          <a:p>
            <a:pPr marL="914400" lvl="1" indent="-457200">
              <a:buSzPct val="80000"/>
              <a:buFont typeface="+mj-lt"/>
              <a:buAutoNum type="arabicPeriod"/>
            </a:pPr>
            <a:r>
              <a:rPr lang="en-IN" sz="2200" dirty="0"/>
              <a:t>B = {11, 12, 21, 11, 12, 22}</a:t>
            </a:r>
          </a:p>
          <a:p>
            <a:pPr marL="914400" lvl="1" indent="-457200">
              <a:buSzPct val="80000"/>
              <a:buFont typeface="+mj-lt"/>
              <a:buAutoNum type="arabicPeriod"/>
            </a:pPr>
            <a:r>
              <a:rPr lang="en-IN" sz="2200" dirty="0"/>
              <a:t>C  = {x | x is odd integer greater than 1}</a:t>
            </a:r>
          </a:p>
          <a:p>
            <a:pPr marL="914400" lvl="1" indent="-457200">
              <a:buSzPct val="80000"/>
              <a:buFont typeface="+mj-lt"/>
              <a:buAutoNum type="arabicPeriod"/>
            </a:pPr>
            <a:r>
              <a:rPr lang="en-IN" sz="2200" dirty="0"/>
              <a:t>D  = {x | x </a:t>
            </a:r>
            <a:r>
              <a:rPr lang="az-Cyrl-AZ" sz="2200" dirty="0"/>
              <a:t>Є</a:t>
            </a:r>
            <a:r>
              <a:rPr lang="en-US" sz="2200" dirty="0"/>
              <a:t> B and x ≤ 11</a:t>
            </a:r>
            <a:r>
              <a:rPr lang="en-IN" sz="2200" dirty="0"/>
              <a:t>}</a:t>
            </a:r>
          </a:p>
          <a:p>
            <a:endParaRPr lang="en-US" dirty="0"/>
          </a:p>
        </p:txBody>
      </p:sp>
      <p:grpSp>
        <p:nvGrpSpPr>
          <p:cNvPr id="4" name="Group 3"/>
          <p:cNvGrpSpPr/>
          <p:nvPr/>
        </p:nvGrpSpPr>
        <p:grpSpPr>
          <a:xfrm>
            <a:off x="6666809" y="917278"/>
            <a:ext cx="4637049" cy="647700"/>
            <a:chOff x="4419600" y="933450"/>
            <a:chExt cx="4637049" cy="64770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200" y="933450"/>
              <a:ext cx="4432300" cy="647700"/>
            </a:xfrm>
            <a:prstGeom prst="rect">
              <a:avLst/>
            </a:prstGeom>
          </p:spPr>
        </p:pic>
        <p:sp>
          <p:nvSpPr>
            <p:cNvPr id="6" name="Left Brace 5"/>
            <p:cNvSpPr/>
            <p:nvPr/>
          </p:nvSpPr>
          <p:spPr>
            <a:xfrm>
              <a:off x="4419600" y="974394"/>
              <a:ext cx="101600" cy="590550"/>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C00000"/>
                </a:solidFill>
              </a:endParaRPr>
            </a:p>
          </p:txBody>
        </p:sp>
        <p:sp>
          <p:nvSpPr>
            <p:cNvPr id="7" name="Right Brace 6"/>
            <p:cNvSpPr/>
            <p:nvPr/>
          </p:nvSpPr>
          <p:spPr>
            <a:xfrm>
              <a:off x="8953500" y="968992"/>
              <a:ext cx="103149" cy="551596"/>
            </a:xfrm>
            <a:prstGeom prst="righ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8" name="Rectangle 7"/>
          <p:cNvSpPr/>
          <p:nvPr/>
        </p:nvSpPr>
        <p:spPr>
          <a:xfrm>
            <a:off x="4432946" y="2185413"/>
            <a:ext cx="2362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Roster Notation</a:t>
            </a:r>
          </a:p>
        </p:txBody>
      </p:sp>
      <p:sp>
        <p:nvSpPr>
          <p:cNvPr id="9" name="Right Brace 8"/>
          <p:cNvSpPr/>
          <p:nvPr/>
        </p:nvSpPr>
        <p:spPr>
          <a:xfrm>
            <a:off x="5656265" y="2921400"/>
            <a:ext cx="374609" cy="737326"/>
          </a:xfrm>
          <a:prstGeom prst="rightBrace">
            <a:avLst>
              <a:gd name="adj1" fmla="val 8333"/>
              <a:gd name="adj2" fmla="val 51929"/>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1">
                  <a:lumMod val="75000"/>
                </a:schemeClr>
              </a:solidFill>
            </a:endParaRPr>
          </a:p>
        </p:txBody>
      </p:sp>
      <p:sp>
        <p:nvSpPr>
          <p:cNvPr id="10" name="Rectangle 9"/>
          <p:cNvSpPr/>
          <p:nvPr/>
        </p:nvSpPr>
        <p:spPr>
          <a:xfrm>
            <a:off x="5927725" y="2898676"/>
            <a:ext cx="2937521" cy="656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Set-builder Notation</a:t>
            </a:r>
          </a:p>
        </p:txBody>
      </p:sp>
      <p:sp>
        <p:nvSpPr>
          <p:cNvPr id="11" name="Right Brace 10"/>
          <p:cNvSpPr/>
          <p:nvPr/>
        </p:nvSpPr>
        <p:spPr>
          <a:xfrm>
            <a:off x="4233556" y="2020567"/>
            <a:ext cx="297180" cy="822960"/>
          </a:xfrm>
          <a:prstGeom prst="rightBrace">
            <a:avLst>
              <a:gd name="adj1" fmla="val 8333"/>
              <a:gd name="adj2" fmla="val 51929"/>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E47A1"/>
              </a:solidFill>
            </a:endParaRPr>
          </a:p>
        </p:txBody>
      </p:sp>
    </p:spTree>
    <p:extLst>
      <p:ext uri="{BB962C8B-B14F-4D97-AF65-F5344CB8AC3E}">
        <p14:creationId xmlns:p14="http://schemas.microsoft.com/office/powerpoint/2010/main" val="13696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22" presetClass="entr" presetSubtype="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22" presetClass="entr" presetSubtype="1"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up)">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036320" y="1361440"/>
            <a:ext cx="1605280"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25573" y="870717"/>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a:t>
            </a:r>
            <a:r>
              <a:rPr lang="en-IN" dirty="0">
                <a:solidFill>
                  <a:srgbClr val="C00000"/>
                </a:solidFill>
              </a:rPr>
              <a:t>complement</a:t>
            </a:r>
            <a:r>
              <a:rPr lang="en-IN" dirty="0">
                <a:solidFill>
                  <a:schemeClr val="accent1">
                    <a:lumMod val="75000"/>
                  </a:schemeClr>
                </a:solidFill>
              </a:rPr>
              <a:t> </a:t>
            </a:r>
            <a:r>
              <a:rPr lang="en-IN" dirty="0"/>
              <a:t>of a set </a:t>
            </a:r>
            <a:r>
              <a:rPr lang="en-IN" i="1" dirty="0"/>
              <a:t>A</a:t>
            </a:r>
            <a:r>
              <a:rPr lang="en-IN" dirty="0"/>
              <a:t> is the set </a:t>
            </a:r>
            <a:r>
              <a:rPr lang="en-IN" i="1" dirty="0"/>
              <a:t>A’</a:t>
            </a:r>
            <a:r>
              <a:rPr lang="en-IN" dirty="0"/>
              <a:t> of everything that is not an element of </a:t>
            </a:r>
            <a:r>
              <a:rPr lang="en-IN" i="1" dirty="0"/>
              <a:t>A</a:t>
            </a:r>
            <a:r>
              <a:rPr lang="en-IN" dirty="0"/>
              <a:t> from Universal Set </a:t>
            </a:r>
            <a:r>
              <a:rPr lang="en-IN" i="1" dirty="0"/>
              <a:t>U</a:t>
            </a:r>
            <a:r>
              <a:rPr lang="en-IN" dirty="0"/>
              <a:t>.</a:t>
            </a:r>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GB" altLang="en-US" sz="2400" dirty="0"/>
              <a:t>U = {1,2,3,4,5}</a:t>
            </a:r>
          </a:p>
          <a:p>
            <a:pPr marL="400050" lvl="1" indent="0">
              <a:buNone/>
            </a:pPr>
            <a:r>
              <a:rPr lang="en-GB" altLang="en-US" sz="2400" dirty="0"/>
              <a:t>A = {1,2}</a:t>
            </a:r>
          </a:p>
          <a:p>
            <a:pPr marL="400050" lvl="1" indent="0">
              <a:buNone/>
            </a:pPr>
            <a:r>
              <a:rPr lang="en-GB" altLang="en-US" sz="2400" dirty="0"/>
              <a:t>A</a:t>
            </a:r>
            <a:r>
              <a:rPr lang="en-GB" altLang="en-US" sz="2400" baseline="30000" dirty="0"/>
              <a:t>’</a:t>
            </a:r>
            <a:r>
              <a:rPr lang="en-GB" altLang="en-US" sz="2400" dirty="0"/>
              <a:t> = {3,4,5}</a:t>
            </a:r>
            <a:endParaRPr lang="en-IN" dirty="0"/>
          </a:p>
          <a:p>
            <a:endParaRPr lang="en-US" dirty="0"/>
          </a:p>
        </p:txBody>
      </p:sp>
      <mc:AlternateContent xmlns:mc="http://schemas.openxmlformats.org/markup-compatibility/2006" xmlns:a14="http://schemas.microsoft.com/office/drawing/2010/main">
        <mc:Choice Requires="a14">
          <p:sp>
            <p:nvSpPr>
              <p:cNvPr id="6" name="Rectangle 5"/>
              <p:cNvSpPr/>
              <p:nvPr/>
            </p:nvSpPr>
            <p:spPr>
              <a:xfrm>
                <a:off x="6450052" y="2098835"/>
                <a:ext cx="3352800" cy="499363"/>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IN" sz="2400" i="1" dirty="0" smtClean="0">
                          <a:latin typeface="Cambria Math" panose="02040503050406030204" pitchFamily="18" charset="0"/>
                        </a:rPr>
                        <m:t>𝐴</m:t>
                      </m:r>
                      <m:r>
                        <a:rPr lang="en-IN" sz="2400" i="1" dirty="0" smtClean="0">
                          <a:latin typeface="Cambria Math" panose="02040503050406030204" pitchFamily="18" charset="0"/>
                        </a:rPr>
                        <m:t>’ = {</m:t>
                      </m:r>
                      <m:r>
                        <a:rPr lang="en-IN" sz="2400" i="1" dirty="0" smtClean="0">
                          <a:latin typeface="Cambria Math" panose="02040503050406030204" pitchFamily="18" charset="0"/>
                        </a:rPr>
                        <m:t>𝑥</m:t>
                      </m:r>
                      <m:r>
                        <a:rPr lang="en-IN" sz="2400" i="1" dirty="0" smtClean="0">
                          <a:latin typeface="Cambria Math" panose="02040503050406030204" pitchFamily="18" charset="0"/>
                        </a:rPr>
                        <m:t> ∈ </m:t>
                      </m:r>
                      <m:r>
                        <a:rPr lang="en-US" sz="2400" i="1" dirty="0">
                          <a:latin typeface="Cambria Math" panose="02040503050406030204" pitchFamily="18" charset="0"/>
                        </a:rPr>
                        <m:t>𝑈</m:t>
                      </m:r>
                      <m:r>
                        <a:rPr lang="en-US" sz="2400" i="1" dirty="0">
                          <a:latin typeface="Cambria Math" panose="02040503050406030204" pitchFamily="18" charset="0"/>
                        </a:rPr>
                        <m:t> | </m:t>
                      </m:r>
                      <m:r>
                        <a:rPr lang="en-US" sz="2400" i="1" dirty="0">
                          <a:latin typeface="Cambria Math" panose="02040503050406030204" pitchFamily="18" charset="0"/>
                        </a:rPr>
                        <m:t>𝑥</m:t>
                      </m:r>
                      <m:r>
                        <a:rPr lang="en-US" sz="2400" i="1" dirty="0">
                          <a:latin typeface="Cambria Math" panose="02040503050406030204" pitchFamily="18" charset="0"/>
                        </a:rPr>
                        <m:t> ∉ </m:t>
                      </m:r>
                      <m:r>
                        <a:rPr lang="en-US" sz="2400" i="1" dirty="0">
                          <a:latin typeface="Cambria Math" panose="02040503050406030204" pitchFamily="18" charset="0"/>
                        </a:rPr>
                        <m:t>𝐴</m:t>
                      </m:r>
                      <m:r>
                        <a:rPr lang="en-IN" sz="2400" i="1" dirty="0" smtClean="0">
                          <a:latin typeface="Cambria Math" panose="02040503050406030204" pitchFamily="18" charset="0"/>
                        </a:rPr>
                        <m:t>}</m:t>
                      </m:r>
                    </m:oMath>
                  </m:oMathPara>
                </a14:m>
                <a:endParaRPr lang="en-IN" sz="2400" dirty="0"/>
              </a:p>
            </p:txBody>
          </p:sp>
        </mc:Choice>
        <mc:Fallback xmlns="">
          <p:sp>
            <p:nvSpPr>
              <p:cNvPr id="6" name="Rectangle 5"/>
              <p:cNvSpPr>
                <a:spLocks noRot="1" noChangeAspect="1" noMove="1" noResize="1" noEditPoints="1" noAdjustHandles="1" noChangeArrowheads="1" noChangeShapeType="1" noTextEdit="1"/>
              </p:cNvSpPr>
              <p:nvPr/>
            </p:nvSpPr>
            <p:spPr>
              <a:xfrm>
                <a:off x="6450052" y="2098835"/>
                <a:ext cx="3352800" cy="499363"/>
              </a:xfrm>
              <a:prstGeom prst="rect">
                <a:avLst/>
              </a:prstGeom>
              <a:blipFill rotWithShape="0">
                <a:blip r:embed="rId2"/>
                <a:stretch>
                  <a:fillRect b="-13095"/>
                </a:stretch>
              </a:blipFill>
              <a:ln>
                <a:solidFill>
                  <a:schemeClr val="tx1"/>
                </a:solidFill>
              </a:ln>
            </p:spPr>
            <p:txBody>
              <a:bodyPr/>
              <a:lstStyle/>
              <a:p>
                <a:r>
                  <a:rPr lang="en-US">
                    <a:noFill/>
                  </a:rPr>
                  <a:t> </a:t>
                </a:r>
              </a:p>
            </p:txBody>
          </p:sp>
        </mc:Fallback>
      </mc:AlternateContent>
      <p:grpSp>
        <p:nvGrpSpPr>
          <p:cNvPr id="7" name="Group 6"/>
          <p:cNvGrpSpPr/>
          <p:nvPr/>
        </p:nvGrpSpPr>
        <p:grpSpPr>
          <a:xfrm>
            <a:off x="7289067" y="2789227"/>
            <a:ext cx="2529968" cy="1566495"/>
            <a:chOff x="4572000" y="3657600"/>
            <a:chExt cx="3810000" cy="2362200"/>
          </a:xfrm>
          <a:pattFill prst="ltUpDiag">
            <a:fgClr>
              <a:srgbClr val="0E47A1"/>
            </a:fgClr>
            <a:bgClr>
              <a:schemeClr val="bg1"/>
            </a:bgClr>
          </a:pattFill>
        </p:grpSpPr>
        <p:sp>
          <p:nvSpPr>
            <p:cNvPr id="8" name="Rectangle 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780003" y="3744128"/>
              <a:ext cx="381000" cy="584775"/>
            </a:xfrm>
            <a:prstGeom prst="rect">
              <a:avLst/>
            </a:prstGeom>
            <a:grpFill/>
            <a:ln>
              <a:noFill/>
            </a:ln>
          </p:spPr>
          <p:txBody>
            <a:bodyPr wrap="square" rtlCol="0">
              <a:spAutoFit/>
            </a:bodyPr>
            <a:lstStyle/>
            <a:p>
              <a:r>
                <a:rPr lang="en-US" sz="3200" dirty="0"/>
                <a:t>U</a:t>
              </a:r>
            </a:p>
          </p:txBody>
        </p:sp>
      </p:grpSp>
      <p:grpSp>
        <p:nvGrpSpPr>
          <p:cNvPr id="10" name="Group 9"/>
          <p:cNvGrpSpPr/>
          <p:nvPr/>
        </p:nvGrpSpPr>
        <p:grpSpPr>
          <a:xfrm>
            <a:off x="6718973" y="2598198"/>
            <a:ext cx="987071" cy="1394328"/>
            <a:chOff x="4038600" y="3276600"/>
            <a:chExt cx="1067369" cy="1562100"/>
          </a:xfrm>
        </p:grpSpPr>
        <p:cxnSp>
          <p:nvCxnSpPr>
            <p:cNvPr id="11" name="Straight Arrow Connector 1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12" name="Straight Connector 1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p:grpSp>
        <p:nvGrpSpPr>
          <p:cNvPr id="13" name="Group 12"/>
          <p:cNvGrpSpPr/>
          <p:nvPr/>
        </p:nvGrpSpPr>
        <p:grpSpPr>
          <a:xfrm>
            <a:off x="8414258" y="3096484"/>
            <a:ext cx="1062587" cy="1061173"/>
            <a:chOff x="5715000" y="3962400"/>
            <a:chExt cx="1600200" cy="1600200"/>
          </a:xfrm>
        </p:grpSpPr>
        <p:sp>
          <p:nvSpPr>
            <p:cNvPr id="14" name="Oval 13"/>
            <p:cNvSpPr/>
            <p:nvPr/>
          </p:nvSpPr>
          <p:spPr>
            <a:xfrm>
              <a:off x="5715000" y="3962400"/>
              <a:ext cx="1600200" cy="1600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p:cNvSpPr txBox="1"/>
            <p:nvPr/>
          </p:nvSpPr>
          <p:spPr>
            <a:xfrm>
              <a:off x="5943600" y="4343400"/>
              <a:ext cx="381000" cy="584775"/>
            </a:xfrm>
            <a:prstGeom prst="rect">
              <a:avLst/>
            </a:prstGeom>
            <a:noFill/>
          </p:spPr>
          <p:txBody>
            <a:bodyPr wrap="square" rtlCol="0">
              <a:spAutoFit/>
            </a:bodyPr>
            <a:lstStyle/>
            <a:p>
              <a:r>
                <a:rPr lang="en-US" sz="3200" dirty="0"/>
                <a:t>A</a:t>
              </a:r>
            </a:p>
          </p:txBody>
        </p:sp>
      </p:grpSp>
    </p:spTree>
    <p:extLst>
      <p:ext uri="{BB962C8B-B14F-4D97-AF65-F5344CB8AC3E}">
        <p14:creationId xmlns:p14="http://schemas.microsoft.com/office/powerpoint/2010/main" val="419487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22" presetClass="entr" presetSubtype="1"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left)">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up)">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78303" y="1809863"/>
            <a:ext cx="768425" cy="36769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Content Placeholder 2"/>
          <p:cNvSpPr>
            <a:spLocks noGrp="1"/>
          </p:cNvSpPr>
          <p:nvPr>
            <p:ph idx="1"/>
          </p:nvPr>
        </p:nvSpPr>
        <p:spPr>
          <a:xfrm>
            <a:off x="164736" y="831359"/>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sp>
        <p:nvSpPr>
          <p:cNvPr id="2" name="Title 1"/>
          <p:cNvSpPr>
            <a:spLocks noGrp="1"/>
          </p:cNvSpPr>
          <p:nvPr>
            <p:ph type="title"/>
          </p:nvPr>
        </p:nvSpPr>
        <p:spPr/>
        <p:txBody>
          <a:bodyPr/>
          <a:lstStyle/>
          <a:p>
            <a:r>
              <a:rPr lang="en-IN" dirty="0"/>
              <a:t>Operations on Sets</a:t>
            </a: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Union</a:t>
                </a:r>
                <a:r>
                  <a:rPr lang="en-US" i="1" dirty="0">
                    <a:solidFill>
                      <a:schemeClr val="accent1">
                        <a:lumMod val="75000"/>
                      </a:schemeClr>
                    </a:solidFill>
                  </a:rPr>
                  <a:t> </a:t>
                </a:r>
                <a14:m>
                  <m:oMath xmlns:m="http://schemas.openxmlformats.org/officeDocument/2006/math">
                    <m:r>
                      <a:rPr lang="en-US" i="1" dirty="0">
                        <a:latin typeface="Cambria Math" panose="02040503050406030204" pitchFamily="18" charset="0"/>
                      </a:rPr>
                      <m:t>(</m:t>
                    </m:r>
                    <m:r>
                      <a:rPr lang="en-IN" i="1" dirty="0">
                        <a:latin typeface="Cambria Math" panose="02040503050406030204" pitchFamily="18" charset="0"/>
                      </a:rPr>
                      <m:t>𝐴</m:t>
                    </m:r>
                    <m:r>
                      <a:rPr lang="en-IN" i="1" dirty="0">
                        <a:latin typeface="Cambria Math" panose="02040503050406030204" pitchFamily="18" charset="0"/>
                      </a:rPr>
                      <m:t> </m:t>
                    </m:r>
                    <m:r>
                      <a:rPr lang="en-IN" i="1" dirty="0">
                        <a:latin typeface="Cambria Math" panose="02040503050406030204" pitchFamily="18" charset="0"/>
                      </a:rPr>
                      <m:t>𝑈</m:t>
                    </m:r>
                    <m:r>
                      <a:rPr lang="en-IN" i="1" dirty="0">
                        <a:latin typeface="Cambria Math" panose="02040503050406030204" pitchFamily="18" charset="0"/>
                      </a:rPr>
                      <m:t> </m:t>
                    </m:r>
                    <m:r>
                      <a:rPr lang="en-IN" i="1" dirty="0">
                        <a:latin typeface="Cambria Math" panose="02040503050406030204" pitchFamily="18" charset="0"/>
                      </a:rPr>
                      <m:t>𝐵</m:t>
                    </m:r>
                    <m:r>
                      <a:rPr lang="en-IN" i="1" dirty="0">
                        <a:latin typeface="Cambria Math" panose="02040503050406030204" pitchFamily="18" charset="0"/>
                      </a:rPr>
                      <m:t>) </m:t>
                    </m:r>
                  </m:oMath>
                </a14:m>
                <a:r>
                  <a:rPr lang="en-US" dirty="0"/>
                  <a:t>is a collection of all distinct elements from both the set A and B.</a:t>
                </a:r>
                <a:endParaRPr lang="en-IN" dirty="0"/>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U B = {1, 2, 3, 4, 5, 7, 9}</a:t>
                </a:r>
                <a:endParaRPr lang="en-IN" sz="2400" dirty="0"/>
              </a:p>
              <a:p>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494972" y="863444"/>
                <a:ext cx="7417985" cy="5590565"/>
              </a:xfrm>
              <a:prstGeom prst="rect">
                <a:avLst/>
              </a:prstGeom>
              <a:blipFill rotWithShape="0">
                <a:blip r:embed="rId2"/>
                <a:stretch>
                  <a:fillRect l="-1150" t="-1418" r="-13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6120207" y="1993708"/>
                <a:ext cx="4286250" cy="499363"/>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m:t>
                      </m:r>
                      <m:r>
                        <a:rPr lang="en-IN" sz="2400" i="1" dirty="0">
                          <a:latin typeface="Cambria Math" panose="02040503050406030204" pitchFamily="18" charset="0"/>
                        </a:rPr>
                        <m:t>𝑈</m:t>
                      </m:r>
                      <m:r>
                        <a:rPr lang="en-IN" sz="2400" i="1" dirty="0">
                          <a:latin typeface="Cambria Math" panose="02040503050406030204" pitchFamily="18" charset="0"/>
                        </a:rPr>
                        <m:t>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i="1" dirty="0">
                          <a:latin typeface="Cambria Math" panose="02040503050406030204" pitchFamily="18" charset="0"/>
                        </a:rPr>
                        <m:t>𝑜𝑟</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IN" sz="2400" i="1" dirty="0">
                          <a:latin typeface="Cambria Math" panose="02040503050406030204" pitchFamily="18" charset="0"/>
                        </a:rPr>
                        <m:t>}</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6120207" y="1993708"/>
                <a:ext cx="4286250" cy="499363"/>
              </a:xfrm>
              <a:prstGeom prst="rect">
                <a:avLst/>
              </a:prstGeom>
              <a:blipFill rotWithShape="0">
                <a:blip r:embed="rId3"/>
                <a:stretch>
                  <a:fillRect l="-993" r="-142" b="-13095"/>
                </a:stretch>
              </a:blipFill>
              <a:ln>
                <a:solidFill>
                  <a:schemeClr val="tx1"/>
                </a:solidFill>
              </a:ln>
            </p:spPr>
            <p:txBody>
              <a:bodyPr/>
              <a:lstStyle/>
              <a:p>
                <a:r>
                  <a:rPr lang="en-US">
                    <a:noFill/>
                  </a:rPr>
                  <a:t> </a:t>
                </a:r>
              </a:p>
            </p:txBody>
          </p:sp>
        </mc:Fallback>
      </mc:AlternateContent>
      <p:grpSp>
        <p:nvGrpSpPr>
          <p:cNvPr id="17" name="Group 16"/>
          <p:cNvGrpSpPr/>
          <p:nvPr/>
        </p:nvGrpSpPr>
        <p:grpSpPr>
          <a:xfrm>
            <a:off x="7387598" y="2643127"/>
            <a:ext cx="2514601" cy="1776138"/>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p:grpSp>
        <p:nvGrpSpPr>
          <p:cNvPr id="20" name="Group 19"/>
          <p:cNvGrpSpPr/>
          <p:nvPr/>
        </p:nvGrpSpPr>
        <p:grpSpPr>
          <a:xfrm>
            <a:off x="6535857" y="2498510"/>
            <a:ext cx="1217435" cy="1043705"/>
            <a:chOff x="4038600" y="3276600"/>
            <a:chExt cx="1067369" cy="1562100"/>
          </a:xfrm>
        </p:grpSpPr>
        <p:cxnSp>
          <p:nvCxnSpPr>
            <p:cNvPr id="21" name="Straight Arrow Connector 2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3" name="Freeform 22"/>
              <p:cNvSpPr/>
              <p:nvPr/>
            </p:nvSpPr>
            <p:spPr>
              <a:xfrm>
                <a:off x="8510064" y="3087000"/>
                <a:ext cx="769611" cy="914400"/>
              </a:xfrm>
              <a:custGeom>
                <a:avLst/>
                <a:gdLst>
                  <a:gd name="connsiteX0" fmla="*/ 312411 w 769611"/>
                  <a:gd name="connsiteY0" fmla="*/ 0 h 914400"/>
                  <a:gd name="connsiteX1" fmla="*/ 769611 w 769611"/>
                  <a:gd name="connsiteY1" fmla="*/ 457200 h 914400"/>
                  <a:gd name="connsiteX2" fmla="*/ 312411 w 769611"/>
                  <a:gd name="connsiteY2" fmla="*/ 914400 h 914400"/>
                  <a:gd name="connsiteX3" fmla="*/ 56786 w 769611"/>
                  <a:gd name="connsiteY3" fmla="*/ 836318 h 914400"/>
                  <a:gd name="connsiteX4" fmla="*/ 13355 w 769611"/>
                  <a:gd name="connsiteY4" fmla="*/ 800484 h 914400"/>
                  <a:gd name="connsiteX5" fmla="*/ 24233 w 769611"/>
                  <a:gd name="connsiteY5" fmla="*/ 791508 h 914400"/>
                  <a:gd name="connsiteX6" fmla="*/ 158144 w 769611"/>
                  <a:gd name="connsiteY6" fmla="*/ 468219 h 914400"/>
                  <a:gd name="connsiteX7" fmla="*/ 24233 w 769611"/>
                  <a:gd name="connsiteY7" fmla="*/ 144930 h 914400"/>
                  <a:gd name="connsiteX8" fmla="*/ 0 w 769611"/>
                  <a:gd name="connsiteY8" fmla="*/ 124936 h 914400"/>
                  <a:gd name="connsiteX9" fmla="*/ 56786 w 769611"/>
                  <a:gd name="connsiteY9" fmla="*/ 78082 h 914400"/>
                  <a:gd name="connsiteX10" fmla="*/ 312411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312411" y="0"/>
                    </a:moveTo>
                    <a:cubicBezTo>
                      <a:pt x="564916" y="0"/>
                      <a:pt x="769611" y="204695"/>
                      <a:pt x="769611" y="457200"/>
                    </a:cubicBezTo>
                    <a:cubicBezTo>
                      <a:pt x="769611" y="709705"/>
                      <a:pt x="564916" y="914400"/>
                      <a:pt x="312411" y="914400"/>
                    </a:cubicBezTo>
                    <a:cubicBezTo>
                      <a:pt x="217722" y="914400"/>
                      <a:pt x="129756" y="885615"/>
                      <a:pt x="56786" y="836318"/>
                    </a:cubicBezTo>
                    <a:lnTo>
                      <a:pt x="13355" y="800484"/>
                    </a:lnTo>
                    <a:lnTo>
                      <a:pt x="24233" y="791508"/>
                    </a:lnTo>
                    <a:cubicBezTo>
                      <a:pt x="106970" y="708772"/>
                      <a:pt x="158144" y="594472"/>
                      <a:pt x="158144" y="468219"/>
                    </a:cubicBezTo>
                    <a:cubicBezTo>
                      <a:pt x="158144" y="341967"/>
                      <a:pt x="106970" y="227667"/>
                      <a:pt x="24233" y="144930"/>
                    </a:cubicBezTo>
                    <a:lnTo>
                      <a:pt x="0" y="124936"/>
                    </a:lnTo>
                    <a:lnTo>
                      <a:pt x="56786" y="78082"/>
                    </a:lnTo>
                    <a:cubicBezTo>
                      <a:pt x="129756" y="28785"/>
                      <a:pt x="217722" y="0"/>
                      <a:pt x="312411"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m:t>
                      </m:r>
                    </m:oMath>
                  </m:oMathPara>
                </a14:m>
                <a:endParaRPr lang="en-US" dirty="0"/>
              </a:p>
            </p:txBody>
          </p:sp>
        </mc:Choice>
        <mc:Fallback xmlns="">
          <p:sp>
            <p:nvSpPr>
              <p:cNvPr id="23" name="Freeform 22"/>
              <p:cNvSpPr>
                <a:spLocks noRot="1" noChangeAspect="1" noMove="1" noResize="1" noEditPoints="1" noAdjustHandles="1" noChangeArrowheads="1" noChangeShapeType="1" noTextEdit="1"/>
              </p:cNvSpPr>
              <p:nvPr/>
            </p:nvSpPr>
            <p:spPr>
              <a:xfrm>
                <a:off x="8510064" y="3087000"/>
                <a:ext cx="769611" cy="914400"/>
              </a:xfrm>
              <a:custGeom>
                <a:avLst/>
                <a:gdLst>
                  <a:gd name="connsiteX0" fmla="*/ 312411 w 769611"/>
                  <a:gd name="connsiteY0" fmla="*/ 0 h 914400"/>
                  <a:gd name="connsiteX1" fmla="*/ 769611 w 769611"/>
                  <a:gd name="connsiteY1" fmla="*/ 457200 h 914400"/>
                  <a:gd name="connsiteX2" fmla="*/ 312411 w 769611"/>
                  <a:gd name="connsiteY2" fmla="*/ 914400 h 914400"/>
                  <a:gd name="connsiteX3" fmla="*/ 56786 w 769611"/>
                  <a:gd name="connsiteY3" fmla="*/ 836318 h 914400"/>
                  <a:gd name="connsiteX4" fmla="*/ 13355 w 769611"/>
                  <a:gd name="connsiteY4" fmla="*/ 800484 h 914400"/>
                  <a:gd name="connsiteX5" fmla="*/ 24233 w 769611"/>
                  <a:gd name="connsiteY5" fmla="*/ 791508 h 914400"/>
                  <a:gd name="connsiteX6" fmla="*/ 158144 w 769611"/>
                  <a:gd name="connsiteY6" fmla="*/ 468219 h 914400"/>
                  <a:gd name="connsiteX7" fmla="*/ 24233 w 769611"/>
                  <a:gd name="connsiteY7" fmla="*/ 144930 h 914400"/>
                  <a:gd name="connsiteX8" fmla="*/ 0 w 769611"/>
                  <a:gd name="connsiteY8" fmla="*/ 124936 h 914400"/>
                  <a:gd name="connsiteX9" fmla="*/ 56786 w 769611"/>
                  <a:gd name="connsiteY9" fmla="*/ 78082 h 914400"/>
                  <a:gd name="connsiteX10" fmla="*/ 312411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312411" y="0"/>
                    </a:moveTo>
                    <a:cubicBezTo>
                      <a:pt x="564916" y="0"/>
                      <a:pt x="769611" y="204695"/>
                      <a:pt x="769611" y="457200"/>
                    </a:cubicBezTo>
                    <a:cubicBezTo>
                      <a:pt x="769611" y="709705"/>
                      <a:pt x="564916" y="914400"/>
                      <a:pt x="312411" y="914400"/>
                    </a:cubicBezTo>
                    <a:cubicBezTo>
                      <a:pt x="217722" y="914400"/>
                      <a:pt x="129756" y="885615"/>
                      <a:pt x="56786" y="836318"/>
                    </a:cubicBezTo>
                    <a:lnTo>
                      <a:pt x="13355" y="800484"/>
                    </a:lnTo>
                    <a:lnTo>
                      <a:pt x="24233" y="791508"/>
                    </a:lnTo>
                    <a:cubicBezTo>
                      <a:pt x="106970" y="708772"/>
                      <a:pt x="158144" y="594472"/>
                      <a:pt x="158144" y="468219"/>
                    </a:cubicBezTo>
                    <a:cubicBezTo>
                      <a:pt x="158144" y="341967"/>
                      <a:pt x="106970" y="227667"/>
                      <a:pt x="24233" y="144930"/>
                    </a:cubicBezTo>
                    <a:lnTo>
                      <a:pt x="0" y="124936"/>
                    </a:lnTo>
                    <a:lnTo>
                      <a:pt x="56786" y="78082"/>
                    </a:lnTo>
                    <a:cubicBezTo>
                      <a:pt x="129756" y="28785"/>
                      <a:pt x="217722" y="0"/>
                      <a:pt x="312411" y="0"/>
                    </a:cubicBezTo>
                    <a:close/>
                  </a:path>
                </a:pathLst>
              </a:custGeom>
              <a:blipFill rotWithShape="0">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reeform 23"/>
              <p:cNvSpPr/>
              <p:nvPr/>
            </p:nvSpPr>
            <p:spPr>
              <a:xfrm>
                <a:off x="7753808" y="3087000"/>
                <a:ext cx="769611" cy="914400"/>
              </a:xfrm>
              <a:custGeom>
                <a:avLst/>
                <a:gdLst>
                  <a:gd name="connsiteX0" fmla="*/ 457200 w 769611"/>
                  <a:gd name="connsiteY0" fmla="*/ 0 h 914400"/>
                  <a:gd name="connsiteX1" fmla="*/ 712825 w 769611"/>
                  <a:gd name="connsiteY1" fmla="*/ 78082 h 914400"/>
                  <a:gd name="connsiteX2" fmla="*/ 756256 w 769611"/>
                  <a:gd name="connsiteY2" fmla="*/ 113917 h 914400"/>
                  <a:gd name="connsiteX3" fmla="*/ 745378 w 769611"/>
                  <a:gd name="connsiteY3" fmla="*/ 122892 h 914400"/>
                  <a:gd name="connsiteX4" fmla="*/ 611467 w 769611"/>
                  <a:gd name="connsiteY4" fmla="*/ 446181 h 914400"/>
                  <a:gd name="connsiteX5" fmla="*/ 745378 w 769611"/>
                  <a:gd name="connsiteY5" fmla="*/ 769470 h 914400"/>
                  <a:gd name="connsiteX6" fmla="*/ 769611 w 769611"/>
                  <a:gd name="connsiteY6" fmla="*/ 789465 h 914400"/>
                  <a:gd name="connsiteX7" fmla="*/ 712825 w 769611"/>
                  <a:gd name="connsiteY7" fmla="*/ 836318 h 914400"/>
                  <a:gd name="connsiteX8" fmla="*/ 457200 w 769611"/>
                  <a:gd name="connsiteY8" fmla="*/ 914400 h 914400"/>
                  <a:gd name="connsiteX9" fmla="*/ 0 w 769611"/>
                  <a:gd name="connsiteY9" fmla="*/ 457200 h 914400"/>
                  <a:gd name="connsiteX10" fmla="*/ 457200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457200" y="0"/>
                    </a:moveTo>
                    <a:cubicBezTo>
                      <a:pt x="551889" y="0"/>
                      <a:pt x="639856" y="28785"/>
                      <a:pt x="712825" y="78082"/>
                    </a:cubicBezTo>
                    <a:lnTo>
                      <a:pt x="756256" y="113917"/>
                    </a:lnTo>
                    <a:lnTo>
                      <a:pt x="745378" y="122892"/>
                    </a:lnTo>
                    <a:cubicBezTo>
                      <a:pt x="662641" y="205629"/>
                      <a:pt x="611467" y="319929"/>
                      <a:pt x="611467" y="446181"/>
                    </a:cubicBezTo>
                    <a:cubicBezTo>
                      <a:pt x="611467" y="572434"/>
                      <a:pt x="662641" y="686734"/>
                      <a:pt x="745378" y="769470"/>
                    </a:cubicBezTo>
                    <a:lnTo>
                      <a:pt x="769611" y="789465"/>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𝐴</m:t>
                      </m:r>
                    </m:oMath>
                  </m:oMathPara>
                </a14:m>
                <a:endParaRPr lang="en-US" dirty="0"/>
              </a:p>
            </p:txBody>
          </p:sp>
        </mc:Choice>
        <mc:Fallback xmlns="">
          <p:sp>
            <p:nvSpPr>
              <p:cNvPr id="24" name="Freeform 23"/>
              <p:cNvSpPr>
                <a:spLocks noRot="1" noChangeAspect="1" noMove="1" noResize="1" noEditPoints="1" noAdjustHandles="1" noChangeArrowheads="1" noChangeShapeType="1" noTextEdit="1"/>
              </p:cNvSpPr>
              <p:nvPr/>
            </p:nvSpPr>
            <p:spPr>
              <a:xfrm>
                <a:off x="7753808" y="3087000"/>
                <a:ext cx="769611" cy="914400"/>
              </a:xfrm>
              <a:custGeom>
                <a:avLst/>
                <a:gdLst>
                  <a:gd name="connsiteX0" fmla="*/ 457200 w 769611"/>
                  <a:gd name="connsiteY0" fmla="*/ 0 h 914400"/>
                  <a:gd name="connsiteX1" fmla="*/ 712825 w 769611"/>
                  <a:gd name="connsiteY1" fmla="*/ 78082 h 914400"/>
                  <a:gd name="connsiteX2" fmla="*/ 756256 w 769611"/>
                  <a:gd name="connsiteY2" fmla="*/ 113917 h 914400"/>
                  <a:gd name="connsiteX3" fmla="*/ 745378 w 769611"/>
                  <a:gd name="connsiteY3" fmla="*/ 122892 h 914400"/>
                  <a:gd name="connsiteX4" fmla="*/ 611467 w 769611"/>
                  <a:gd name="connsiteY4" fmla="*/ 446181 h 914400"/>
                  <a:gd name="connsiteX5" fmla="*/ 745378 w 769611"/>
                  <a:gd name="connsiteY5" fmla="*/ 769470 h 914400"/>
                  <a:gd name="connsiteX6" fmla="*/ 769611 w 769611"/>
                  <a:gd name="connsiteY6" fmla="*/ 789465 h 914400"/>
                  <a:gd name="connsiteX7" fmla="*/ 712825 w 769611"/>
                  <a:gd name="connsiteY7" fmla="*/ 836318 h 914400"/>
                  <a:gd name="connsiteX8" fmla="*/ 457200 w 769611"/>
                  <a:gd name="connsiteY8" fmla="*/ 914400 h 914400"/>
                  <a:gd name="connsiteX9" fmla="*/ 0 w 769611"/>
                  <a:gd name="connsiteY9" fmla="*/ 457200 h 914400"/>
                  <a:gd name="connsiteX10" fmla="*/ 457200 w 769611"/>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9611" h="914400">
                    <a:moveTo>
                      <a:pt x="457200" y="0"/>
                    </a:moveTo>
                    <a:cubicBezTo>
                      <a:pt x="551889" y="0"/>
                      <a:pt x="639856" y="28785"/>
                      <a:pt x="712825" y="78082"/>
                    </a:cubicBezTo>
                    <a:lnTo>
                      <a:pt x="756256" y="113917"/>
                    </a:lnTo>
                    <a:lnTo>
                      <a:pt x="745378" y="122892"/>
                    </a:lnTo>
                    <a:cubicBezTo>
                      <a:pt x="662641" y="205629"/>
                      <a:pt x="611467" y="319929"/>
                      <a:pt x="611467" y="446181"/>
                    </a:cubicBezTo>
                    <a:cubicBezTo>
                      <a:pt x="611467" y="572434"/>
                      <a:pt x="662641" y="686734"/>
                      <a:pt x="745378" y="769470"/>
                    </a:cubicBezTo>
                    <a:lnTo>
                      <a:pt x="769611" y="789465"/>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blipFill rotWithShape="0">
                <a:blip r:embed="rId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61921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020770" y="2183429"/>
            <a:ext cx="1605280"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sp>
        <p:nvSpPr>
          <p:cNvPr id="2" name="Title 1"/>
          <p:cNvSpPr>
            <a:spLocks noGrp="1"/>
          </p:cNvSpPr>
          <p:nvPr>
            <p:ph type="title"/>
          </p:nvPr>
        </p:nvSpPr>
        <p:spPr/>
        <p:txBody>
          <a:bodyPr/>
          <a:lstStyle/>
          <a:p>
            <a:r>
              <a:rPr lang="en-IN" dirty="0"/>
              <a:t>Operations on Sets</a:t>
            </a: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intersection</a:t>
            </a:r>
            <a:r>
              <a:rPr lang="en-US" dirty="0">
                <a:solidFill>
                  <a:schemeClr val="accent1"/>
                </a:solidFill>
              </a:rPr>
              <a:t> </a:t>
            </a:r>
            <a:r>
              <a:rPr lang="en-US" i="1" dirty="0"/>
              <a:t>A</a:t>
            </a:r>
            <a:r>
              <a:rPr lang="en-US" dirty="0"/>
              <a:t> ∩ </a:t>
            </a:r>
            <a:r>
              <a:rPr lang="en-US" i="1" dirty="0"/>
              <a:t>B</a:t>
            </a:r>
            <a:r>
              <a:rPr lang="en-US" dirty="0"/>
              <a:t> of two sets </a:t>
            </a:r>
            <a:r>
              <a:rPr lang="en-US" i="1" dirty="0"/>
              <a:t>A</a:t>
            </a:r>
            <a:r>
              <a:rPr lang="en-US" dirty="0"/>
              <a:t> and </a:t>
            </a:r>
            <a:r>
              <a:rPr lang="en-US" i="1" dirty="0"/>
              <a:t>B</a:t>
            </a:r>
            <a:r>
              <a:rPr lang="en-US" dirty="0"/>
              <a:t> is the set that contains all elements of </a:t>
            </a:r>
            <a:r>
              <a:rPr lang="en-US" i="1" dirty="0"/>
              <a:t>A</a:t>
            </a:r>
            <a:r>
              <a:rPr lang="en-US" dirty="0"/>
              <a:t> that also belong to </a:t>
            </a:r>
            <a:r>
              <a:rPr lang="en-US" i="1" dirty="0"/>
              <a:t>B, </a:t>
            </a:r>
            <a:r>
              <a:rPr lang="en-US" dirty="0"/>
              <a:t>but no other elements</a:t>
            </a:r>
            <a:r>
              <a:rPr lang="en-IN" dirty="0"/>
              <a:t>.</a:t>
            </a:r>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a:t>
            </a:r>
            <a:r>
              <a:rPr lang="en-US" sz="2400" dirty="0"/>
              <a:t>∩ </a:t>
            </a:r>
            <a:r>
              <a:rPr lang="en-GB" altLang="en-US" sz="2400" dirty="0"/>
              <a:t>B = {1, 3, 5}</a:t>
            </a:r>
            <a:endParaRPr lang="en-IN" sz="2400" dirty="0"/>
          </a:p>
          <a:p>
            <a:pPr>
              <a:buFont typeface="Arial" panose="020B0604020202020204" pitchFamily="34" charset="0"/>
              <a:buChar char="•"/>
            </a:pPr>
            <a:endParaRPr lang="en-US"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5996382" y="2241884"/>
                <a:ext cx="4533900" cy="499363"/>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smtClean="0">
                          <a:latin typeface="Cambria Math" panose="02040503050406030204" pitchFamily="18" charset="0"/>
                        </a:rPr>
                        <m:t>𝐴</m:t>
                      </m:r>
                      <m:r>
                        <a:rPr lang="en-US" sz="2400" i="1" dirty="0">
                          <a:latin typeface="Cambria Math" panose="02040503050406030204" pitchFamily="18" charset="0"/>
                        </a:rPr>
                        <m:t>∩</m:t>
                      </m:r>
                      <m:r>
                        <a:rPr lang="en-IN" sz="2400" i="1" dirty="0" smtClean="0">
                          <a:latin typeface="Cambria Math" panose="02040503050406030204" pitchFamily="18" charset="0"/>
                        </a:rPr>
                        <m:t>𝐵</m:t>
                      </m:r>
                      <m:r>
                        <a:rPr lang="en-IN" sz="2400" i="1" dirty="0" smtClean="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b="0" i="1" dirty="0" smtClean="0">
                          <a:latin typeface="Cambria Math" panose="02040503050406030204" pitchFamily="18" charset="0"/>
                        </a:rPr>
                        <m:t>𝑎𝑛𝑑</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IN" sz="2400" i="1" dirty="0">
                          <a:latin typeface="Cambria Math" panose="02040503050406030204" pitchFamily="18" charset="0"/>
                        </a:rPr>
                        <m:t>}</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5996382" y="2241884"/>
                <a:ext cx="4533900" cy="499363"/>
              </a:xfrm>
              <a:prstGeom prst="rect">
                <a:avLst/>
              </a:prstGeom>
              <a:blipFill rotWithShape="0">
                <a:blip r:embed="rId2"/>
                <a:stretch>
                  <a:fillRect l="-537" b="-11905"/>
                </a:stretch>
              </a:blipFill>
              <a:ln>
                <a:solidFill>
                  <a:schemeClr val="tx1"/>
                </a:solidFill>
              </a:ln>
            </p:spPr>
            <p:txBody>
              <a:bodyPr/>
              <a:lstStyle/>
              <a:p>
                <a:r>
                  <a:rPr lang="en-US">
                    <a:noFill/>
                  </a:rPr>
                  <a:t> </a:t>
                </a:r>
              </a:p>
            </p:txBody>
          </p:sp>
        </mc:Fallback>
      </mc:AlternateContent>
      <p:grpSp>
        <p:nvGrpSpPr>
          <p:cNvPr id="17" name="Group 16"/>
          <p:cNvGrpSpPr/>
          <p:nvPr/>
        </p:nvGrpSpPr>
        <p:grpSpPr>
          <a:xfrm>
            <a:off x="7185575" y="2942739"/>
            <a:ext cx="2896877" cy="1560046"/>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mc:AlternateContent xmlns:mc="http://schemas.openxmlformats.org/markup-compatibility/2006" xmlns:a14="http://schemas.microsoft.com/office/drawing/2010/main">
        <mc:Choice Requires="a14">
          <p:sp>
            <p:nvSpPr>
              <p:cNvPr id="20" name="Freeform 19"/>
              <p:cNvSpPr/>
              <p:nvPr/>
            </p:nvSpPr>
            <p:spPr>
              <a:xfrm>
                <a:off x="7806133" y="3265562"/>
                <a:ext cx="754033" cy="914400"/>
              </a:xfrm>
              <a:custGeom>
                <a:avLst/>
                <a:gdLst>
                  <a:gd name="connsiteX0" fmla="*/ 457200 w 754033"/>
                  <a:gd name="connsiteY0" fmla="*/ 0 h 914400"/>
                  <a:gd name="connsiteX1" fmla="*/ 712825 w 754033"/>
                  <a:gd name="connsiteY1" fmla="*/ 78082 h 914400"/>
                  <a:gd name="connsiteX2" fmla="*/ 754033 w 754033"/>
                  <a:gd name="connsiteY2" fmla="*/ 112083 h 914400"/>
                  <a:gd name="connsiteX3" fmla="*/ 727577 w 754033"/>
                  <a:gd name="connsiteY3" fmla="*/ 133911 h 914400"/>
                  <a:gd name="connsiteX4" fmla="*/ 593666 w 754033"/>
                  <a:gd name="connsiteY4" fmla="*/ 457200 h 914400"/>
                  <a:gd name="connsiteX5" fmla="*/ 727577 w 754033"/>
                  <a:gd name="connsiteY5" fmla="*/ 780489 h 914400"/>
                  <a:gd name="connsiteX6" fmla="*/ 754033 w 754033"/>
                  <a:gd name="connsiteY6" fmla="*/ 802318 h 914400"/>
                  <a:gd name="connsiteX7" fmla="*/ 712825 w 754033"/>
                  <a:gd name="connsiteY7" fmla="*/ 836318 h 914400"/>
                  <a:gd name="connsiteX8" fmla="*/ 457200 w 754033"/>
                  <a:gd name="connsiteY8" fmla="*/ 914400 h 914400"/>
                  <a:gd name="connsiteX9" fmla="*/ 0 w 754033"/>
                  <a:gd name="connsiteY9" fmla="*/ 457200 h 914400"/>
                  <a:gd name="connsiteX10" fmla="*/ 457200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457200" y="0"/>
                    </a:moveTo>
                    <a:cubicBezTo>
                      <a:pt x="551889" y="0"/>
                      <a:pt x="639856" y="28785"/>
                      <a:pt x="712825" y="78082"/>
                    </a:cubicBezTo>
                    <a:lnTo>
                      <a:pt x="754033" y="112083"/>
                    </a:lnTo>
                    <a:lnTo>
                      <a:pt x="727577" y="133911"/>
                    </a:lnTo>
                    <a:cubicBezTo>
                      <a:pt x="644840" y="216648"/>
                      <a:pt x="593666" y="330948"/>
                      <a:pt x="593666" y="457200"/>
                    </a:cubicBezTo>
                    <a:cubicBezTo>
                      <a:pt x="593666" y="583453"/>
                      <a:pt x="644840" y="697753"/>
                      <a:pt x="727577" y="780489"/>
                    </a:cubicBezTo>
                    <a:lnTo>
                      <a:pt x="754033" y="802318"/>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solidFill>
                            <a:schemeClr val="tx1"/>
                          </a:solidFill>
                          <a:latin typeface="Cambria Math" panose="02040503050406030204" pitchFamily="18" charset="0"/>
                        </a:rPr>
                        <m:t>𝐴</m:t>
                      </m:r>
                    </m:oMath>
                  </m:oMathPara>
                </a14:m>
                <a:endParaRPr lang="en-US" dirty="0">
                  <a:solidFill>
                    <a:schemeClr val="tx1"/>
                  </a:solidFill>
                </a:endParaRPr>
              </a:p>
            </p:txBody>
          </p:sp>
        </mc:Choice>
        <mc:Fallback xmlns="">
          <p:sp>
            <p:nvSpPr>
              <p:cNvPr id="20" name="Freeform 19"/>
              <p:cNvSpPr>
                <a:spLocks noRot="1" noChangeAspect="1" noMove="1" noResize="1" noEditPoints="1" noAdjustHandles="1" noChangeArrowheads="1" noChangeShapeType="1" noTextEdit="1"/>
              </p:cNvSpPr>
              <p:nvPr/>
            </p:nvSpPr>
            <p:spPr>
              <a:xfrm>
                <a:off x="7806133" y="3265562"/>
                <a:ext cx="754033" cy="914400"/>
              </a:xfrm>
              <a:custGeom>
                <a:avLst/>
                <a:gdLst>
                  <a:gd name="connsiteX0" fmla="*/ 457200 w 754033"/>
                  <a:gd name="connsiteY0" fmla="*/ 0 h 914400"/>
                  <a:gd name="connsiteX1" fmla="*/ 712825 w 754033"/>
                  <a:gd name="connsiteY1" fmla="*/ 78082 h 914400"/>
                  <a:gd name="connsiteX2" fmla="*/ 754033 w 754033"/>
                  <a:gd name="connsiteY2" fmla="*/ 112083 h 914400"/>
                  <a:gd name="connsiteX3" fmla="*/ 727577 w 754033"/>
                  <a:gd name="connsiteY3" fmla="*/ 133911 h 914400"/>
                  <a:gd name="connsiteX4" fmla="*/ 593666 w 754033"/>
                  <a:gd name="connsiteY4" fmla="*/ 457200 h 914400"/>
                  <a:gd name="connsiteX5" fmla="*/ 727577 w 754033"/>
                  <a:gd name="connsiteY5" fmla="*/ 780489 h 914400"/>
                  <a:gd name="connsiteX6" fmla="*/ 754033 w 754033"/>
                  <a:gd name="connsiteY6" fmla="*/ 802318 h 914400"/>
                  <a:gd name="connsiteX7" fmla="*/ 712825 w 754033"/>
                  <a:gd name="connsiteY7" fmla="*/ 836318 h 914400"/>
                  <a:gd name="connsiteX8" fmla="*/ 457200 w 754033"/>
                  <a:gd name="connsiteY8" fmla="*/ 914400 h 914400"/>
                  <a:gd name="connsiteX9" fmla="*/ 0 w 754033"/>
                  <a:gd name="connsiteY9" fmla="*/ 457200 h 914400"/>
                  <a:gd name="connsiteX10" fmla="*/ 457200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457200" y="0"/>
                    </a:moveTo>
                    <a:cubicBezTo>
                      <a:pt x="551889" y="0"/>
                      <a:pt x="639856" y="28785"/>
                      <a:pt x="712825" y="78082"/>
                    </a:cubicBezTo>
                    <a:lnTo>
                      <a:pt x="754033" y="112083"/>
                    </a:lnTo>
                    <a:lnTo>
                      <a:pt x="727577" y="133911"/>
                    </a:lnTo>
                    <a:cubicBezTo>
                      <a:pt x="644840" y="216648"/>
                      <a:pt x="593666" y="330948"/>
                      <a:pt x="593666" y="457200"/>
                    </a:cubicBezTo>
                    <a:cubicBezTo>
                      <a:pt x="593666" y="583453"/>
                      <a:pt x="644840" y="697753"/>
                      <a:pt x="727577" y="780489"/>
                    </a:cubicBezTo>
                    <a:lnTo>
                      <a:pt x="754033" y="802318"/>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blipFill rotWithShape="0">
                <a:blip r:embed="rId3"/>
                <a:stretch>
                  <a:fillRect/>
                </a:stretch>
              </a:blipFill>
              <a:ln>
                <a:solidFill>
                  <a:schemeClr val="tx1"/>
                </a:solidFill>
              </a:ln>
            </p:spPr>
            <p:txBody>
              <a:bodyPr/>
              <a:lstStyle/>
              <a:p>
                <a:r>
                  <a:rPr lang="en-US">
                    <a:noFill/>
                  </a:rPr>
                  <a:t> </a:t>
                </a:r>
              </a:p>
            </p:txBody>
          </p:sp>
        </mc:Fallback>
      </mc:AlternateContent>
      <p:grpSp>
        <p:nvGrpSpPr>
          <p:cNvPr id="21" name="Group 20"/>
          <p:cNvGrpSpPr/>
          <p:nvPr/>
        </p:nvGrpSpPr>
        <p:grpSpPr>
          <a:xfrm>
            <a:off x="6460053" y="2741247"/>
            <a:ext cx="1947713" cy="844675"/>
            <a:chOff x="4038600" y="3276600"/>
            <a:chExt cx="1067369" cy="1562100"/>
          </a:xfrm>
        </p:grpSpPr>
        <p:cxnSp>
          <p:nvCxnSpPr>
            <p:cNvPr id="22" name="Straight Arrow Connector 21"/>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mc:AlternateContent xmlns:mc="http://schemas.openxmlformats.org/markup-compatibility/2006" xmlns:a14="http://schemas.microsoft.com/office/drawing/2010/main">
        <mc:Choice Requires="a14">
          <p:sp>
            <p:nvSpPr>
              <p:cNvPr id="24" name="Freeform 23"/>
              <p:cNvSpPr/>
              <p:nvPr/>
            </p:nvSpPr>
            <p:spPr>
              <a:xfrm>
                <a:off x="8560166" y="3265562"/>
                <a:ext cx="754033" cy="914400"/>
              </a:xfrm>
              <a:custGeom>
                <a:avLst/>
                <a:gdLst>
                  <a:gd name="connsiteX0" fmla="*/ 296833 w 754033"/>
                  <a:gd name="connsiteY0" fmla="*/ 0 h 914400"/>
                  <a:gd name="connsiteX1" fmla="*/ 754033 w 754033"/>
                  <a:gd name="connsiteY1" fmla="*/ 457200 h 914400"/>
                  <a:gd name="connsiteX2" fmla="*/ 296833 w 754033"/>
                  <a:gd name="connsiteY2" fmla="*/ 914400 h 914400"/>
                  <a:gd name="connsiteX3" fmla="*/ 41208 w 754033"/>
                  <a:gd name="connsiteY3" fmla="*/ 836318 h 914400"/>
                  <a:gd name="connsiteX4" fmla="*/ 0 w 754033"/>
                  <a:gd name="connsiteY4" fmla="*/ 802318 h 914400"/>
                  <a:gd name="connsiteX5" fmla="*/ 26456 w 754033"/>
                  <a:gd name="connsiteY5" fmla="*/ 780489 h 914400"/>
                  <a:gd name="connsiteX6" fmla="*/ 160367 w 754033"/>
                  <a:gd name="connsiteY6" fmla="*/ 457200 h 914400"/>
                  <a:gd name="connsiteX7" fmla="*/ 26456 w 754033"/>
                  <a:gd name="connsiteY7" fmla="*/ 133911 h 914400"/>
                  <a:gd name="connsiteX8" fmla="*/ 0 w 754033"/>
                  <a:gd name="connsiteY8" fmla="*/ 112083 h 914400"/>
                  <a:gd name="connsiteX9" fmla="*/ 41208 w 754033"/>
                  <a:gd name="connsiteY9" fmla="*/ 78082 h 914400"/>
                  <a:gd name="connsiteX10" fmla="*/ 296833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296833" y="0"/>
                    </a:moveTo>
                    <a:cubicBezTo>
                      <a:pt x="549338" y="0"/>
                      <a:pt x="754033" y="204695"/>
                      <a:pt x="754033" y="457200"/>
                    </a:cubicBezTo>
                    <a:cubicBezTo>
                      <a:pt x="754033" y="709705"/>
                      <a:pt x="549338" y="914400"/>
                      <a:pt x="296833" y="914400"/>
                    </a:cubicBezTo>
                    <a:cubicBezTo>
                      <a:pt x="202144" y="914400"/>
                      <a:pt x="114178" y="885615"/>
                      <a:pt x="41208" y="836318"/>
                    </a:cubicBezTo>
                    <a:lnTo>
                      <a:pt x="0" y="802318"/>
                    </a:lnTo>
                    <a:lnTo>
                      <a:pt x="26456" y="780489"/>
                    </a:lnTo>
                    <a:cubicBezTo>
                      <a:pt x="109193" y="697753"/>
                      <a:pt x="160367" y="583453"/>
                      <a:pt x="160367" y="457200"/>
                    </a:cubicBezTo>
                    <a:cubicBezTo>
                      <a:pt x="160367" y="330948"/>
                      <a:pt x="109193" y="216648"/>
                      <a:pt x="26456" y="133911"/>
                    </a:cubicBezTo>
                    <a:lnTo>
                      <a:pt x="0" y="112083"/>
                    </a:lnTo>
                    <a:lnTo>
                      <a:pt x="41208" y="78082"/>
                    </a:lnTo>
                    <a:cubicBezTo>
                      <a:pt x="114178" y="28785"/>
                      <a:pt x="202144" y="0"/>
                      <a:pt x="296833"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𝐵</m:t>
                      </m:r>
                    </m:oMath>
                  </m:oMathPara>
                </a14:m>
                <a:endParaRPr lang="en-US" dirty="0">
                  <a:solidFill>
                    <a:schemeClr val="tx1"/>
                  </a:solidFill>
                </a:endParaRPr>
              </a:p>
            </p:txBody>
          </p:sp>
        </mc:Choice>
        <mc:Fallback xmlns="">
          <p:sp>
            <p:nvSpPr>
              <p:cNvPr id="24" name="Freeform 23"/>
              <p:cNvSpPr>
                <a:spLocks noRot="1" noChangeAspect="1" noMove="1" noResize="1" noEditPoints="1" noAdjustHandles="1" noChangeArrowheads="1" noChangeShapeType="1" noTextEdit="1"/>
              </p:cNvSpPr>
              <p:nvPr/>
            </p:nvSpPr>
            <p:spPr>
              <a:xfrm>
                <a:off x="8560166" y="3265562"/>
                <a:ext cx="754033" cy="914400"/>
              </a:xfrm>
              <a:custGeom>
                <a:avLst/>
                <a:gdLst>
                  <a:gd name="connsiteX0" fmla="*/ 296833 w 754033"/>
                  <a:gd name="connsiteY0" fmla="*/ 0 h 914400"/>
                  <a:gd name="connsiteX1" fmla="*/ 754033 w 754033"/>
                  <a:gd name="connsiteY1" fmla="*/ 457200 h 914400"/>
                  <a:gd name="connsiteX2" fmla="*/ 296833 w 754033"/>
                  <a:gd name="connsiteY2" fmla="*/ 914400 h 914400"/>
                  <a:gd name="connsiteX3" fmla="*/ 41208 w 754033"/>
                  <a:gd name="connsiteY3" fmla="*/ 836318 h 914400"/>
                  <a:gd name="connsiteX4" fmla="*/ 0 w 754033"/>
                  <a:gd name="connsiteY4" fmla="*/ 802318 h 914400"/>
                  <a:gd name="connsiteX5" fmla="*/ 26456 w 754033"/>
                  <a:gd name="connsiteY5" fmla="*/ 780489 h 914400"/>
                  <a:gd name="connsiteX6" fmla="*/ 160367 w 754033"/>
                  <a:gd name="connsiteY6" fmla="*/ 457200 h 914400"/>
                  <a:gd name="connsiteX7" fmla="*/ 26456 w 754033"/>
                  <a:gd name="connsiteY7" fmla="*/ 133911 h 914400"/>
                  <a:gd name="connsiteX8" fmla="*/ 0 w 754033"/>
                  <a:gd name="connsiteY8" fmla="*/ 112083 h 914400"/>
                  <a:gd name="connsiteX9" fmla="*/ 41208 w 754033"/>
                  <a:gd name="connsiteY9" fmla="*/ 78082 h 914400"/>
                  <a:gd name="connsiteX10" fmla="*/ 296833 w 754033"/>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4033" h="914400">
                    <a:moveTo>
                      <a:pt x="296833" y="0"/>
                    </a:moveTo>
                    <a:cubicBezTo>
                      <a:pt x="549338" y="0"/>
                      <a:pt x="754033" y="204695"/>
                      <a:pt x="754033" y="457200"/>
                    </a:cubicBezTo>
                    <a:cubicBezTo>
                      <a:pt x="754033" y="709705"/>
                      <a:pt x="549338" y="914400"/>
                      <a:pt x="296833" y="914400"/>
                    </a:cubicBezTo>
                    <a:cubicBezTo>
                      <a:pt x="202144" y="914400"/>
                      <a:pt x="114178" y="885615"/>
                      <a:pt x="41208" y="836318"/>
                    </a:cubicBezTo>
                    <a:lnTo>
                      <a:pt x="0" y="802318"/>
                    </a:lnTo>
                    <a:lnTo>
                      <a:pt x="26456" y="780489"/>
                    </a:lnTo>
                    <a:cubicBezTo>
                      <a:pt x="109193" y="697753"/>
                      <a:pt x="160367" y="583453"/>
                      <a:pt x="160367" y="457200"/>
                    </a:cubicBezTo>
                    <a:cubicBezTo>
                      <a:pt x="160367" y="330948"/>
                      <a:pt x="109193" y="216648"/>
                      <a:pt x="26456" y="133911"/>
                    </a:cubicBezTo>
                    <a:lnTo>
                      <a:pt x="0" y="112083"/>
                    </a:lnTo>
                    <a:lnTo>
                      <a:pt x="41208" y="78082"/>
                    </a:lnTo>
                    <a:cubicBezTo>
                      <a:pt x="114178" y="28785"/>
                      <a:pt x="202144" y="0"/>
                      <a:pt x="296833" y="0"/>
                    </a:cubicBezTo>
                    <a:close/>
                  </a:path>
                </a:pathLst>
              </a:custGeom>
              <a:blipFill rotWithShape="0">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9085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P spid="20"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48628" y="2661196"/>
            <a:ext cx="1820078"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sp>
        <p:nvSpPr>
          <p:cNvPr id="2" name="Title 1"/>
          <p:cNvSpPr>
            <a:spLocks noGrp="1"/>
          </p:cNvSpPr>
          <p:nvPr>
            <p:ph type="title"/>
          </p:nvPr>
        </p:nvSpPr>
        <p:spPr/>
        <p:txBody>
          <a:bodyPr/>
          <a:lstStyle/>
          <a:p>
            <a:r>
              <a:rPr lang="en-IN" dirty="0"/>
              <a:t>Operations on Sets</a:t>
            </a: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set difference </a:t>
            </a:r>
            <a:r>
              <a:rPr lang="en-US" i="1" dirty="0"/>
              <a:t>A</a:t>
            </a:r>
            <a:r>
              <a:rPr lang="en-US" dirty="0"/>
              <a:t> - </a:t>
            </a:r>
            <a:r>
              <a:rPr lang="en-US" i="1" dirty="0"/>
              <a:t>B</a:t>
            </a:r>
            <a:r>
              <a:rPr lang="en-US" dirty="0"/>
              <a:t> of two sets </a:t>
            </a:r>
            <a:r>
              <a:rPr lang="en-US" i="1" dirty="0"/>
              <a:t>A</a:t>
            </a:r>
            <a:r>
              <a:rPr lang="en-US" dirty="0"/>
              <a:t> and </a:t>
            </a:r>
            <a:r>
              <a:rPr lang="en-US" i="1" dirty="0"/>
              <a:t>B</a:t>
            </a:r>
            <a:r>
              <a:rPr lang="en-US" dirty="0"/>
              <a:t> is the set of everything in </a:t>
            </a:r>
            <a:r>
              <a:rPr lang="en-US" i="1" dirty="0"/>
              <a:t>A</a:t>
            </a:r>
            <a:r>
              <a:rPr lang="en-US" dirty="0"/>
              <a:t> but not in </a:t>
            </a:r>
            <a:r>
              <a:rPr lang="en-US" i="1" dirty="0"/>
              <a:t>B</a:t>
            </a:r>
            <a:r>
              <a:rPr lang="en-IN" dirty="0"/>
              <a:t>.</a:t>
            </a:r>
          </a:p>
          <a:p>
            <a:endParaRPr lang="en-US" dirty="0"/>
          </a:p>
          <a:p>
            <a:endParaRPr lang="en-US" dirty="0"/>
          </a:p>
          <a:p>
            <a:endParaRPr lang="en-US" dirty="0"/>
          </a:p>
          <a:p>
            <a:endParaRPr lang="en-US" dirty="0"/>
          </a:p>
          <a:p>
            <a:endParaRPr lang="en-US" dirty="0"/>
          </a:p>
          <a:p>
            <a:endParaRPr lang="en-US" dirty="0"/>
          </a:p>
          <a:p>
            <a:endParaRPr lang="en-US" b="1"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 B = {7, 9}</a:t>
            </a:r>
            <a:endParaRPr lang="en-IN" sz="2400"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5791200" y="1981540"/>
                <a:ext cx="4706874" cy="1086056"/>
              </a:xfrm>
              <a:prstGeom prst="rect">
                <a:avLst/>
              </a:pr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m:t>
                      </m:r>
                      <m:r>
                        <a:rPr lang="en-US" sz="2400" i="1" dirty="0">
                          <a:latin typeface="Cambria Math" panose="02040503050406030204" pitchFamily="18" charset="0"/>
                        </a:rPr>
                        <m:t>𝑎𝑛𝑑</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IN" sz="2400" i="1" dirty="0">
                          <a:latin typeface="Cambria Math" panose="02040503050406030204" pitchFamily="18" charset="0"/>
                        </a:rPr>
                        <m:t>}</m:t>
                      </m:r>
                    </m:oMath>
                  </m:oMathPara>
                </a14:m>
                <a:endParaRPr lang="en-IN" sz="2400" dirty="0"/>
              </a:p>
              <a:p>
                <a:pP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𝐴</m:t>
                      </m:r>
                      <m:r>
                        <a:rPr lang="en-IN" sz="2400" i="1" dirty="0">
                          <a:latin typeface="Cambria Math" panose="02040503050406030204" pitchFamily="18" charset="0"/>
                        </a:rPr>
                        <m:t>} </m:t>
                      </m:r>
                      <m:r>
                        <a:rPr lang="en-US" sz="2400" i="1" dirty="0">
                          <a:latin typeface="Cambria Math" panose="02040503050406030204" pitchFamily="18" charset="0"/>
                        </a:rPr>
                        <m:t>∩ {</m:t>
                      </m:r>
                      <m:r>
                        <a:rPr lang="en-IN" sz="2400" i="1" dirty="0">
                          <a:latin typeface="Cambria Math" panose="02040503050406030204" pitchFamily="18" charset="0"/>
                        </a:rPr>
                        <m:t>𝑥</m:t>
                      </m:r>
                      <m:r>
                        <a:rPr lang="en-IN" sz="2400" i="1" dirty="0">
                          <a:latin typeface="Cambria Math" panose="02040503050406030204" pitchFamily="18" charset="0"/>
                        </a:rPr>
                        <m:t> | </m:t>
                      </m:r>
                      <m:r>
                        <a:rPr lang="en-IN" sz="2400" i="1" dirty="0">
                          <a:latin typeface="Cambria Math" panose="02040503050406030204" pitchFamily="18" charset="0"/>
                        </a:rPr>
                        <m:t>𝑥</m:t>
                      </m:r>
                      <m:r>
                        <a:rPr lang="en-IN" sz="2400" i="1" dirty="0">
                          <a:latin typeface="Cambria Math" panose="02040503050406030204" pitchFamily="18" charset="0"/>
                        </a:rPr>
                        <m:t> ∉ </m:t>
                      </m:r>
                      <m:r>
                        <a:rPr lang="en-US" sz="2400" i="1" dirty="0">
                          <a:latin typeface="Cambria Math" panose="02040503050406030204" pitchFamily="18" charset="0"/>
                        </a:rPr>
                        <m:t>𝐵</m:t>
                      </m:r>
                      <m:r>
                        <a:rPr lang="en-US" sz="2400" i="1" dirty="0">
                          <a:latin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	= </m:t>
                      </m:r>
                      <m:r>
                        <a:rPr lang="en-US" sz="2400" i="1" dirty="0">
                          <a:latin typeface="Cambria Math" panose="02040503050406030204" pitchFamily="18" charset="0"/>
                        </a:rPr>
                        <m:t>𝐴</m:t>
                      </m:r>
                      <m:r>
                        <a:rPr lang="en-US" sz="2400" i="1" dirty="0">
                          <a:latin typeface="Cambria Math" panose="02040503050406030204" pitchFamily="18" charset="0"/>
                        </a:rPr>
                        <m:t> ∩ </m:t>
                      </m:r>
                      <m:r>
                        <a:rPr lang="en-US" sz="2400" i="1" dirty="0">
                          <a:latin typeface="Cambria Math" panose="02040503050406030204" pitchFamily="18" charset="0"/>
                        </a:rPr>
                        <m:t>𝐵</m:t>
                      </m:r>
                      <m:r>
                        <a:rPr lang="en-US" sz="2400" i="1" dirty="0">
                          <a:latin typeface="Cambria Math" panose="02040503050406030204" pitchFamily="18" charset="0"/>
                        </a:rPr>
                        <m:t>’ </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5791200" y="1981540"/>
                <a:ext cx="4706874" cy="1086056"/>
              </a:xfrm>
              <a:prstGeom prst="rect">
                <a:avLst/>
              </a:prstGeom>
              <a:blipFill rotWithShape="0">
                <a:blip r:embed="rId2"/>
                <a:stretch>
                  <a:fillRect b="-3333"/>
                </a:stretch>
              </a:blipFill>
              <a:ln>
                <a:solidFill>
                  <a:schemeClr val="tx1"/>
                </a:solidFill>
              </a:ln>
            </p:spPr>
            <p:txBody>
              <a:bodyPr/>
              <a:lstStyle/>
              <a:p>
                <a:r>
                  <a:rPr lang="en-US">
                    <a:noFill/>
                  </a:rPr>
                  <a:t> </a:t>
                </a:r>
              </a:p>
            </p:txBody>
          </p:sp>
        </mc:Fallback>
      </mc:AlternateContent>
      <p:grpSp>
        <p:nvGrpSpPr>
          <p:cNvPr id="17" name="Group 16"/>
          <p:cNvGrpSpPr/>
          <p:nvPr/>
        </p:nvGrpSpPr>
        <p:grpSpPr>
          <a:xfrm>
            <a:off x="7372633" y="3252537"/>
            <a:ext cx="2440927" cy="1371600"/>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p:grpSp>
        <p:nvGrpSpPr>
          <p:cNvPr id="20" name="Group 19"/>
          <p:cNvGrpSpPr/>
          <p:nvPr/>
        </p:nvGrpSpPr>
        <p:grpSpPr>
          <a:xfrm>
            <a:off x="6739002" y="3055760"/>
            <a:ext cx="1236782" cy="1043705"/>
            <a:chOff x="4038600" y="3276600"/>
            <a:chExt cx="1067369" cy="1562100"/>
          </a:xfrm>
        </p:grpSpPr>
        <p:cxnSp>
          <p:nvCxnSpPr>
            <p:cNvPr id="21" name="Straight Arrow Connector 2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23" name="Freeform 22"/>
          <p:cNvSpPr/>
          <p:nvPr/>
        </p:nvSpPr>
        <p:spPr>
          <a:xfrm>
            <a:off x="7950857" y="3511715"/>
            <a:ext cx="735227" cy="914400"/>
          </a:xfrm>
          <a:custGeom>
            <a:avLst/>
            <a:gdLst>
              <a:gd name="connsiteX0" fmla="*/ 457200 w 735227"/>
              <a:gd name="connsiteY0" fmla="*/ 0 h 914400"/>
              <a:gd name="connsiteX1" fmla="*/ 712825 w 735227"/>
              <a:gd name="connsiteY1" fmla="*/ 78082 h 914400"/>
              <a:gd name="connsiteX2" fmla="*/ 735227 w 735227"/>
              <a:gd name="connsiteY2" fmla="*/ 96565 h 914400"/>
              <a:gd name="connsiteX3" fmla="*/ 689964 w 735227"/>
              <a:gd name="connsiteY3" fmla="*/ 133911 h 914400"/>
              <a:gd name="connsiteX4" fmla="*/ 556053 w 735227"/>
              <a:gd name="connsiteY4" fmla="*/ 457200 h 914400"/>
              <a:gd name="connsiteX5" fmla="*/ 689964 w 735227"/>
              <a:gd name="connsiteY5" fmla="*/ 780489 h 914400"/>
              <a:gd name="connsiteX6" fmla="*/ 735227 w 735227"/>
              <a:gd name="connsiteY6" fmla="*/ 817835 h 914400"/>
              <a:gd name="connsiteX7" fmla="*/ 712825 w 735227"/>
              <a:gd name="connsiteY7" fmla="*/ 836318 h 914400"/>
              <a:gd name="connsiteX8" fmla="*/ 457200 w 735227"/>
              <a:gd name="connsiteY8" fmla="*/ 914400 h 914400"/>
              <a:gd name="connsiteX9" fmla="*/ 0 w 735227"/>
              <a:gd name="connsiteY9" fmla="*/ 457200 h 914400"/>
              <a:gd name="connsiteX10" fmla="*/ 457200 w 735227"/>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227" h="914400">
                <a:moveTo>
                  <a:pt x="457200" y="0"/>
                </a:moveTo>
                <a:cubicBezTo>
                  <a:pt x="551889" y="0"/>
                  <a:pt x="639856" y="28785"/>
                  <a:pt x="712825" y="78082"/>
                </a:cubicBezTo>
                <a:lnTo>
                  <a:pt x="735227" y="96565"/>
                </a:lnTo>
                <a:lnTo>
                  <a:pt x="689964" y="133911"/>
                </a:lnTo>
                <a:cubicBezTo>
                  <a:pt x="607227" y="216648"/>
                  <a:pt x="556053" y="330948"/>
                  <a:pt x="556053" y="457200"/>
                </a:cubicBezTo>
                <a:cubicBezTo>
                  <a:pt x="556053" y="583453"/>
                  <a:pt x="607227" y="697753"/>
                  <a:pt x="689964" y="780489"/>
                </a:cubicBezTo>
                <a:lnTo>
                  <a:pt x="735227" y="817835"/>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8687340" y="3511715"/>
            <a:ext cx="735226" cy="914400"/>
          </a:xfrm>
          <a:custGeom>
            <a:avLst/>
            <a:gdLst>
              <a:gd name="connsiteX0" fmla="*/ 278026 w 735226"/>
              <a:gd name="connsiteY0" fmla="*/ 0 h 914400"/>
              <a:gd name="connsiteX1" fmla="*/ 735226 w 735226"/>
              <a:gd name="connsiteY1" fmla="*/ 457200 h 914400"/>
              <a:gd name="connsiteX2" fmla="*/ 278026 w 735226"/>
              <a:gd name="connsiteY2" fmla="*/ 914400 h 914400"/>
              <a:gd name="connsiteX3" fmla="*/ 22401 w 735226"/>
              <a:gd name="connsiteY3" fmla="*/ 836318 h 914400"/>
              <a:gd name="connsiteX4" fmla="*/ 0 w 735226"/>
              <a:gd name="connsiteY4" fmla="*/ 817835 h 914400"/>
              <a:gd name="connsiteX5" fmla="*/ 45262 w 735226"/>
              <a:gd name="connsiteY5" fmla="*/ 780489 h 914400"/>
              <a:gd name="connsiteX6" fmla="*/ 179173 w 735226"/>
              <a:gd name="connsiteY6" fmla="*/ 457200 h 914400"/>
              <a:gd name="connsiteX7" fmla="*/ 45262 w 735226"/>
              <a:gd name="connsiteY7" fmla="*/ 133911 h 914400"/>
              <a:gd name="connsiteX8" fmla="*/ 0 w 735226"/>
              <a:gd name="connsiteY8" fmla="*/ 96565 h 914400"/>
              <a:gd name="connsiteX9" fmla="*/ 22401 w 735226"/>
              <a:gd name="connsiteY9" fmla="*/ 78082 h 914400"/>
              <a:gd name="connsiteX10" fmla="*/ 278026 w 735226"/>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5226" h="914400">
                <a:moveTo>
                  <a:pt x="278026" y="0"/>
                </a:moveTo>
                <a:cubicBezTo>
                  <a:pt x="530531" y="0"/>
                  <a:pt x="735226" y="204695"/>
                  <a:pt x="735226" y="457200"/>
                </a:cubicBezTo>
                <a:cubicBezTo>
                  <a:pt x="735226" y="709705"/>
                  <a:pt x="530531" y="914400"/>
                  <a:pt x="278026" y="914400"/>
                </a:cubicBezTo>
                <a:cubicBezTo>
                  <a:pt x="183337" y="914400"/>
                  <a:pt x="95371" y="885615"/>
                  <a:pt x="22401" y="836318"/>
                </a:cubicBezTo>
                <a:lnTo>
                  <a:pt x="0" y="817835"/>
                </a:lnTo>
                <a:lnTo>
                  <a:pt x="45262" y="780489"/>
                </a:lnTo>
                <a:cubicBezTo>
                  <a:pt x="127999" y="697753"/>
                  <a:pt x="179173" y="583453"/>
                  <a:pt x="179173" y="457200"/>
                </a:cubicBezTo>
                <a:cubicBezTo>
                  <a:pt x="179173" y="330948"/>
                  <a:pt x="127999" y="216648"/>
                  <a:pt x="45262" y="133911"/>
                </a:cubicBezTo>
                <a:lnTo>
                  <a:pt x="0" y="96565"/>
                </a:lnTo>
                <a:lnTo>
                  <a:pt x="22401" y="78082"/>
                </a:lnTo>
                <a:cubicBezTo>
                  <a:pt x="95371" y="28785"/>
                  <a:pt x="183337" y="0"/>
                  <a:pt x="278026" y="0"/>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Rectangle 5"/>
              <p:cNvSpPr/>
              <p:nvPr/>
            </p:nvSpPr>
            <p:spPr>
              <a:xfrm>
                <a:off x="8094714" y="3847508"/>
                <a:ext cx="38568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094714" y="3847508"/>
                <a:ext cx="385682"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8956460" y="3847508"/>
                <a:ext cx="396069"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𝐵</m:t>
                      </m:r>
                    </m:oMath>
                  </m:oMathPara>
                </a14:m>
                <a:endParaRPr lang="en-US" dirty="0"/>
              </a:p>
            </p:txBody>
          </p:sp>
        </mc:Choice>
        <mc:Fallback xmlns="">
          <p:sp>
            <p:nvSpPr>
              <p:cNvPr id="25" name="Rectangle 24"/>
              <p:cNvSpPr>
                <a:spLocks noRot="1" noChangeAspect="1" noMove="1" noResize="1" noEditPoints="1" noAdjustHandles="1" noChangeArrowheads="1" noChangeShapeType="1" noTextEdit="1"/>
              </p:cNvSpPr>
              <p:nvPr/>
            </p:nvSpPr>
            <p:spPr>
              <a:xfrm>
                <a:off x="8956460" y="3847508"/>
                <a:ext cx="396069" cy="369332"/>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491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down)">
                                      <p:cBhvr>
                                        <p:cTn id="24" dur="500"/>
                                        <p:tgtEl>
                                          <p:spTgt spid="2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P spid="6"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014448" y="3079507"/>
            <a:ext cx="2684733"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IN" dirty="0"/>
              <a:t>Operations on Sets</a:t>
            </a: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symmetric difference </a:t>
            </a:r>
            <a:r>
              <a:rPr lang="en-US" i="1" dirty="0"/>
              <a:t>A</a:t>
            </a:r>
            <a:r>
              <a:rPr lang="en-US" dirty="0"/>
              <a:t> ⊖ </a:t>
            </a:r>
            <a:r>
              <a:rPr lang="en-US" i="1" dirty="0"/>
              <a:t>B</a:t>
            </a:r>
            <a:r>
              <a:rPr lang="en-US" dirty="0"/>
              <a:t> of two sets </a:t>
            </a:r>
            <a:r>
              <a:rPr lang="en-US" i="1" dirty="0"/>
              <a:t>A</a:t>
            </a:r>
            <a:r>
              <a:rPr lang="en-US" dirty="0"/>
              <a:t> and </a:t>
            </a:r>
            <a:r>
              <a:rPr lang="en-US" i="1" dirty="0"/>
              <a:t>B</a:t>
            </a:r>
            <a:r>
              <a:rPr lang="en-US" dirty="0"/>
              <a:t> is the set of everything in </a:t>
            </a:r>
            <a:r>
              <a:rPr lang="en-US" i="1" dirty="0"/>
              <a:t>A</a:t>
            </a:r>
            <a:r>
              <a:rPr lang="en-US" dirty="0"/>
              <a:t> but not in </a:t>
            </a:r>
            <a:r>
              <a:rPr lang="en-US" i="1" dirty="0"/>
              <a:t>B </a:t>
            </a:r>
            <a:r>
              <a:rPr lang="en-US" dirty="0"/>
              <a:t>or the set of everything in </a:t>
            </a:r>
            <a:r>
              <a:rPr lang="en-US" i="1" dirty="0"/>
              <a:t>B</a:t>
            </a:r>
            <a:r>
              <a:rPr lang="en-US" dirty="0"/>
              <a:t> but not in </a:t>
            </a:r>
            <a:r>
              <a:rPr lang="en-US" i="1" dirty="0"/>
              <a:t>A</a:t>
            </a:r>
            <a:r>
              <a:rPr lang="en-IN" dirty="0"/>
              <a:t>.</a:t>
            </a:r>
          </a:p>
          <a:p>
            <a:endParaRPr lang="en-US" dirty="0"/>
          </a:p>
          <a:p>
            <a:endParaRPr lang="en-US" dirty="0"/>
          </a:p>
          <a:p>
            <a:endParaRPr lang="en-US" dirty="0"/>
          </a:p>
          <a:p>
            <a:endParaRPr lang="en-US" dirty="0"/>
          </a:p>
          <a:p>
            <a:endParaRPr lang="en-US" dirty="0"/>
          </a:p>
          <a:p>
            <a:endParaRPr lang="en-US" dirty="0"/>
          </a:p>
          <a:p>
            <a:r>
              <a:rPr lang="en-US" dirty="0"/>
              <a:t>Example:</a:t>
            </a:r>
          </a:p>
          <a:p>
            <a:pPr marL="400050" lvl="1" indent="0">
              <a:buNone/>
            </a:pPr>
            <a:r>
              <a:rPr lang="en-US" altLang="en-US" sz="2400" dirty="0"/>
              <a:t>A = {1, 3, 5, 7, 9}</a:t>
            </a:r>
          </a:p>
          <a:p>
            <a:pPr marL="400050" lvl="1" indent="0">
              <a:buNone/>
            </a:pPr>
            <a:r>
              <a:rPr lang="en-US" altLang="en-US" sz="2400" dirty="0"/>
              <a:t>B = {1, 2, 3, 4, 5}</a:t>
            </a:r>
            <a:endParaRPr lang="en-GB" altLang="en-US" sz="2400" dirty="0"/>
          </a:p>
          <a:p>
            <a:pPr marL="400050" lvl="1" indent="0">
              <a:buNone/>
            </a:pPr>
            <a:r>
              <a:rPr lang="en-GB" altLang="en-US" sz="2400" dirty="0"/>
              <a:t>A </a:t>
            </a:r>
            <a:r>
              <a:rPr lang="en-US" sz="2400" dirty="0"/>
              <a:t>⊖ </a:t>
            </a:r>
            <a:r>
              <a:rPr lang="en-GB" altLang="en-US" sz="2400" dirty="0"/>
              <a:t>B = {7, 9, 2, 4}</a:t>
            </a:r>
            <a:endParaRPr lang="en-IN" sz="2400"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6239680" y="2498275"/>
                <a:ext cx="4095750" cy="499363"/>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𝐴</m:t>
                      </m:r>
                      <m:r>
                        <a:rPr lang="en-IN" sz="2400" i="1" dirty="0">
                          <a:latin typeface="Cambria Math" panose="02040503050406030204" pitchFamily="18" charset="0"/>
                        </a:rPr>
                        <m:t> – </m:t>
                      </m:r>
                      <m:r>
                        <a:rPr lang="en-IN" sz="2400" i="1" dirty="0">
                          <a:latin typeface="Cambria Math" panose="02040503050406030204" pitchFamily="18" charset="0"/>
                        </a:rPr>
                        <m:t>𝐵</m:t>
                      </m:r>
                      <m:r>
                        <a:rPr lang="en-IN" sz="2400" i="1" dirty="0">
                          <a:latin typeface="Cambria Math" panose="02040503050406030204" pitchFamily="18" charset="0"/>
                        </a:rPr>
                        <m:t>) </m:t>
                      </m:r>
                      <m:r>
                        <a:rPr lang="en-IN" sz="2400" i="1" dirty="0">
                          <a:latin typeface="Cambria Math" panose="02040503050406030204" pitchFamily="18" charset="0"/>
                        </a:rPr>
                        <m:t>𝑈</m:t>
                      </m:r>
                      <m:r>
                        <a:rPr lang="en-IN" sz="2400" i="1" dirty="0">
                          <a:latin typeface="Cambria Math" panose="02040503050406030204" pitchFamily="18" charset="0"/>
                        </a:rPr>
                        <m:t> (</m:t>
                      </m:r>
                      <m:r>
                        <a:rPr lang="en-IN" sz="2400" i="1" dirty="0">
                          <a:latin typeface="Cambria Math" panose="02040503050406030204" pitchFamily="18" charset="0"/>
                        </a:rPr>
                        <m:t>𝐵</m:t>
                      </m:r>
                      <m:r>
                        <a:rPr lang="en-IN" sz="2400" i="1" dirty="0">
                          <a:latin typeface="Cambria Math" panose="02040503050406030204" pitchFamily="18" charset="0"/>
                        </a:rPr>
                        <m:t> – </m:t>
                      </m:r>
                      <m:r>
                        <a:rPr lang="en-IN" sz="2400" i="1" dirty="0">
                          <a:latin typeface="Cambria Math" panose="02040503050406030204" pitchFamily="18" charset="0"/>
                        </a:rPr>
                        <m:t>𝐴</m:t>
                      </m:r>
                      <m:r>
                        <a:rPr lang="en-IN" sz="2400" i="1" dirty="0">
                          <a:latin typeface="Cambria Math" panose="02040503050406030204" pitchFamily="18" charset="0"/>
                        </a:rPr>
                        <m:t>)</m:t>
                      </m:r>
                    </m:oMath>
                  </m:oMathPara>
                </a14:m>
                <a:endParaRPr lang="en-IN" sz="2400" dirty="0"/>
              </a:p>
            </p:txBody>
          </p:sp>
        </mc:Choice>
        <mc:Fallback xmlns="">
          <p:sp>
            <p:nvSpPr>
              <p:cNvPr id="16" name="Rectangle 15"/>
              <p:cNvSpPr>
                <a:spLocks noRot="1" noChangeAspect="1" noMove="1" noResize="1" noEditPoints="1" noAdjustHandles="1" noChangeArrowheads="1" noChangeShapeType="1" noTextEdit="1"/>
              </p:cNvSpPr>
              <p:nvPr/>
            </p:nvSpPr>
            <p:spPr>
              <a:xfrm>
                <a:off x="6239680" y="2498275"/>
                <a:ext cx="4095750" cy="499363"/>
              </a:xfrm>
              <a:prstGeom prst="rect">
                <a:avLst/>
              </a:prstGeom>
              <a:blipFill rotWithShape="0">
                <a:blip r:embed="rId2"/>
                <a:stretch>
                  <a:fillRect l="-446" b="-11905"/>
                </a:stretch>
              </a:blipFill>
              <a:ln>
                <a:solidFill>
                  <a:schemeClr val="accent1">
                    <a:lumMod val="50000"/>
                  </a:schemeClr>
                </a:solidFill>
              </a:ln>
            </p:spPr>
            <p:txBody>
              <a:bodyPr/>
              <a:lstStyle/>
              <a:p>
                <a:r>
                  <a:rPr lang="en-US">
                    <a:noFill/>
                  </a:rPr>
                  <a:t> </a:t>
                </a:r>
              </a:p>
            </p:txBody>
          </p:sp>
        </mc:Fallback>
      </mc:AlternateContent>
      <p:grpSp>
        <p:nvGrpSpPr>
          <p:cNvPr id="17" name="Group 16"/>
          <p:cNvGrpSpPr/>
          <p:nvPr/>
        </p:nvGrpSpPr>
        <p:grpSpPr>
          <a:xfrm>
            <a:off x="7342789" y="3340766"/>
            <a:ext cx="2529968" cy="1240447"/>
            <a:chOff x="4572000" y="3657600"/>
            <a:chExt cx="3810000" cy="2362200"/>
          </a:xfrm>
          <a:noFill/>
        </p:grpSpPr>
        <p:sp>
          <p:nvSpPr>
            <p:cNvPr id="18" name="Rectangle 17"/>
            <p:cNvSpPr/>
            <p:nvPr/>
          </p:nvSpPr>
          <p:spPr>
            <a:xfrm>
              <a:off x="4572000" y="3657600"/>
              <a:ext cx="3810000" cy="23622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4724969" y="3672385"/>
              <a:ext cx="381000" cy="584775"/>
            </a:xfrm>
            <a:prstGeom prst="rect">
              <a:avLst/>
            </a:prstGeom>
            <a:grpFill/>
            <a:ln>
              <a:noFill/>
            </a:ln>
          </p:spPr>
          <p:txBody>
            <a:bodyPr wrap="square" rtlCol="0">
              <a:spAutoFit/>
            </a:bodyPr>
            <a:lstStyle/>
            <a:p>
              <a:r>
                <a:rPr lang="en-US" sz="3200" dirty="0"/>
                <a:t>U</a:t>
              </a:r>
            </a:p>
          </p:txBody>
        </p:sp>
      </p:grpSp>
      <p:grpSp>
        <p:nvGrpSpPr>
          <p:cNvPr id="20" name="Group 19"/>
          <p:cNvGrpSpPr/>
          <p:nvPr/>
        </p:nvGrpSpPr>
        <p:grpSpPr>
          <a:xfrm>
            <a:off x="6863152" y="3015967"/>
            <a:ext cx="987071" cy="1006953"/>
            <a:chOff x="4038600" y="3276600"/>
            <a:chExt cx="1067369" cy="1562100"/>
          </a:xfrm>
        </p:grpSpPr>
        <p:cxnSp>
          <p:nvCxnSpPr>
            <p:cNvPr id="21" name="Straight Arrow Connector 20"/>
            <p:cNvCxnSpPr/>
            <p:nvPr/>
          </p:nvCxnSpPr>
          <p:spPr>
            <a:xfrm>
              <a:off x="4038600" y="4822208"/>
              <a:ext cx="1067369" cy="0"/>
            </a:xfrm>
            <a:prstGeom prst="straightConnector1">
              <a:avLst/>
            </a:prstGeom>
            <a:ln w="31750" cmpd="sng">
              <a:solidFill>
                <a:srgbClr val="C00000"/>
              </a:solidFill>
              <a:tailEnd type="arrow"/>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flipV="1">
              <a:off x="4038600" y="3276600"/>
              <a:ext cx="0" cy="156210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grpSp>
      <p:sp>
        <p:nvSpPr>
          <p:cNvPr id="23" name="Freeform 22"/>
          <p:cNvSpPr/>
          <p:nvPr/>
        </p:nvSpPr>
        <p:spPr>
          <a:xfrm>
            <a:off x="8611293" y="3485907"/>
            <a:ext cx="763390" cy="914400"/>
          </a:xfrm>
          <a:custGeom>
            <a:avLst/>
            <a:gdLst>
              <a:gd name="connsiteX0" fmla="*/ 306190 w 763390"/>
              <a:gd name="connsiteY0" fmla="*/ 0 h 914400"/>
              <a:gd name="connsiteX1" fmla="*/ 763390 w 763390"/>
              <a:gd name="connsiteY1" fmla="*/ 457200 h 914400"/>
              <a:gd name="connsiteX2" fmla="*/ 306190 w 763390"/>
              <a:gd name="connsiteY2" fmla="*/ 914400 h 914400"/>
              <a:gd name="connsiteX3" fmla="*/ 50565 w 763390"/>
              <a:gd name="connsiteY3" fmla="*/ 836318 h 914400"/>
              <a:gd name="connsiteX4" fmla="*/ 2320 w 763390"/>
              <a:gd name="connsiteY4" fmla="*/ 796511 h 914400"/>
              <a:gd name="connsiteX5" fmla="*/ 19419 w 763390"/>
              <a:gd name="connsiteY5" fmla="*/ 782403 h 914400"/>
              <a:gd name="connsiteX6" fmla="*/ 153330 w 763390"/>
              <a:gd name="connsiteY6" fmla="*/ 459114 h 914400"/>
              <a:gd name="connsiteX7" fmla="*/ 19419 w 763390"/>
              <a:gd name="connsiteY7" fmla="*/ 135825 h 914400"/>
              <a:gd name="connsiteX8" fmla="*/ 0 w 763390"/>
              <a:gd name="connsiteY8" fmla="*/ 119803 h 914400"/>
              <a:gd name="connsiteX9" fmla="*/ 50565 w 763390"/>
              <a:gd name="connsiteY9" fmla="*/ 78082 h 914400"/>
              <a:gd name="connsiteX10" fmla="*/ 306190 w 76339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3390" h="914400">
                <a:moveTo>
                  <a:pt x="306190" y="0"/>
                </a:moveTo>
                <a:cubicBezTo>
                  <a:pt x="558695" y="0"/>
                  <a:pt x="763390" y="204695"/>
                  <a:pt x="763390" y="457200"/>
                </a:cubicBezTo>
                <a:cubicBezTo>
                  <a:pt x="763390" y="709705"/>
                  <a:pt x="558695" y="914400"/>
                  <a:pt x="306190" y="914400"/>
                </a:cubicBezTo>
                <a:cubicBezTo>
                  <a:pt x="211501" y="914400"/>
                  <a:pt x="123535" y="885615"/>
                  <a:pt x="50565" y="836318"/>
                </a:cubicBezTo>
                <a:lnTo>
                  <a:pt x="2320" y="796511"/>
                </a:lnTo>
                <a:lnTo>
                  <a:pt x="19419" y="782403"/>
                </a:lnTo>
                <a:cubicBezTo>
                  <a:pt x="102156" y="699667"/>
                  <a:pt x="153330" y="585367"/>
                  <a:pt x="153330" y="459114"/>
                </a:cubicBezTo>
                <a:cubicBezTo>
                  <a:pt x="153330" y="332862"/>
                  <a:pt x="102156" y="218562"/>
                  <a:pt x="19419" y="135825"/>
                </a:cubicBezTo>
                <a:lnTo>
                  <a:pt x="0" y="119803"/>
                </a:lnTo>
                <a:lnTo>
                  <a:pt x="50565" y="78082"/>
                </a:lnTo>
                <a:cubicBezTo>
                  <a:pt x="123535" y="28785"/>
                  <a:pt x="211501" y="0"/>
                  <a:pt x="30619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7850223" y="3487821"/>
            <a:ext cx="763390" cy="914400"/>
          </a:xfrm>
          <a:custGeom>
            <a:avLst/>
            <a:gdLst>
              <a:gd name="connsiteX0" fmla="*/ 457200 w 763390"/>
              <a:gd name="connsiteY0" fmla="*/ 0 h 914400"/>
              <a:gd name="connsiteX1" fmla="*/ 712825 w 763390"/>
              <a:gd name="connsiteY1" fmla="*/ 78082 h 914400"/>
              <a:gd name="connsiteX2" fmla="*/ 761070 w 763390"/>
              <a:gd name="connsiteY2" fmla="*/ 117889 h 914400"/>
              <a:gd name="connsiteX3" fmla="*/ 743971 w 763390"/>
              <a:gd name="connsiteY3" fmla="*/ 131997 h 914400"/>
              <a:gd name="connsiteX4" fmla="*/ 610060 w 763390"/>
              <a:gd name="connsiteY4" fmla="*/ 455286 h 914400"/>
              <a:gd name="connsiteX5" fmla="*/ 743971 w 763390"/>
              <a:gd name="connsiteY5" fmla="*/ 778575 h 914400"/>
              <a:gd name="connsiteX6" fmla="*/ 763390 w 763390"/>
              <a:gd name="connsiteY6" fmla="*/ 794597 h 914400"/>
              <a:gd name="connsiteX7" fmla="*/ 712825 w 763390"/>
              <a:gd name="connsiteY7" fmla="*/ 836318 h 914400"/>
              <a:gd name="connsiteX8" fmla="*/ 457200 w 763390"/>
              <a:gd name="connsiteY8" fmla="*/ 914400 h 914400"/>
              <a:gd name="connsiteX9" fmla="*/ 0 w 763390"/>
              <a:gd name="connsiteY9" fmla="*/ 457200 h 914400"/>
              <a:gd name="connsiteX10" fmla="*/ 457200 w 76339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3390" h="914400">
                <a:moveTo>
                  <a:pt x="457200" y="0"/>
                </a:moveTo>
                <a:cubicBezTo>
                  <a:pt x="551889" y="0"/>
                  <a:pt x="639856" y="28785"/>
                  <a:pt x="712825" y="78082"/>
                </a:cubicBezTo>
                <a:lnTo>
                  <a:pt x="761070" y="117889"/>
                </a:lnTo>
                <a:lnTo>
                  <a:pt x="743971" y="131997"/>
                </a:lnTo>
                <a:cubicBezTo>
                  <a:pt x="661234" y="214734"/>
                  <a:pt x="610060" y="329034"/>
                  <a:pt x="610060" y="455286"/>
                </a:cubicBezTo>
                <a:cubicBezTo>
                  <a:pt x="610060" y="581539"/>
                  <a:pt x="661234" y="695839"/>
                  <a:pt x="743971" y="778575"/>
                </a:cubicBezTo>
                <a:lnTo>
                  <a:pt x="763390" y="794597"/>
                </a:lnTo>
                <a:lnTo>
                  <a:pt x="712825" y="836318"/>
                </a:lnTo>
                <a:cubicBezTo>
                  <a:pt x="639856" y="885615"/>
                  <a:pt x="551889" y="914400"/>
                  <a:pt x="457200" y="914400"/>
                </a:cubicBezTo>
                <a:cubicBezTo>
                  <a:pt x="204695" y="914400"/>
                  <a:pt x="0" y="709705"/>
                  <a:pt x="0" y="457200"/>
                </a:cubicBezTo>
                <a:cubicBezTo>
                  <a:pt x="0" y="204695"/>
                  <a:pt x="204695" y="0"/>
                  <a:pt x="457200" y="0"/>
                </a:cubicBezTo>
                <a:close/>
              </a:path>
            </a:pathLst>
          </a:custGeom>
          <a:solidFill>
            <a:srgbClr val="0E47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0444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up)">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66516" y="3462800"/>
            <a:ext cx="2236270" cy="4064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131181" y="863444"/>
            <a:ext cx="4530972" cy="5590565"/>
          </a:xfrm>
        </p:spPr>
        <p:txBody>
          <a:bodyPr/>
          <a:lstStyle/>
          <a:p>
            <a:pPr>
              <a:lnSpc>
                <a:spcPct val="114000"/>
              </a:lnSpc>
              <a:spcBef>
                <a:spcPts val="100"/>
              </a:spcBef>
            </a:pPr>
            <a:r>
              <a:rPr lang="en-US" dirty="0"/>
              <a:t>Operations on the sets are:</a:t>
            </a:r>
          </a:p>
          <a:p>
            <a:pPr marL="857250" lvl="1" indent="-457200">
              <a:lnSpc>
                <a:spcPct val="114000"/>
              </a:lnSpc>
              <a:spcBef>
                <a:spcPts val="100"/>
              </a:spcBef>
              <a:buFont typeface="+mj-lt"/>
              <a:buAutoNum type="arabicPeriod"/>
            </a:pPr>
            <a:r>
              <a:rPr lang="en-IN" sz="2400" dirty="0"/>
              <a:t>Complement</a:t>
            </a:r>
          </a:p>
          <a:p>
            <a:pPr marL="857250" lvl="1" indent="-457200">
              <a:lnSpc>
                <a:spcPct val="114000"/>
              </a:lnSpc>
              <a:spcBef>
                <a:spcPts val="100"/>
              </a:spcBef>
              <a:buFont typeface="+mj-lt"/>
              <a:buAutoNum type="arabicPeriod"/>
            </a:pPr>
            <a:r>
              <a:rPr lang="en-US" sz="2400" dirty="0"/>
              <a:t>Union</a:t>
            </a:r>
          </a:p>
          <a:p>
            <a:pPr marL="857250" lvl="1" indent="-457200">
              <a:lnSpc>
                <a:spcPct val="114000"/>
              </a:lnSpc>
              <a:spcBef>
                <a:spcPts val="100"/>
              </a:spcBef>
              <a:buFont typeface="+mj-lt"/>
              <a:buAutoNum type="arabicPeriod"/>
            </a:pPr>
            <a:r>
              <a:rPr lang="en-US" sz="2400" dirty="0"/>
              <a:t>Intersection</a:t>
            </a:r>
          </a:p>
          <a:p>
            <a:pPr marL="857250" lvl="1" indent="-457200">
              <a:lnSpc>
                <a:spcPct val="114000"/>
              </a:lnSpc>
              <a:spcBef>
                <a:spcPts val="100"/>
              </a:spcBef>
              <a:buFont typeface="+mj-lt"/>
              <a:buAutoNum type="arabicPeriod"/>
            </a:pPr>
            <a:r>
              <a:rPr lang="en-US" sz="2400" dirty="0"/>
              <a:t>Set Difference</a:t>
            </a:r>
          </a:p>
          <a:p>
            <a:pPr marL="857250" lvl="1" indent="-457200">
              <a:lnSpc>
                <a:spcPct val="114000"/>
              </a:lnSpc>
              <a:spcBef>
                <a:spcPts val="100"/>
              </a:spcBef>
              <a:buFont typeface="+mj-lt"/>
              <a:buAutoNum type="arabicPeriod"/>
            </a:pPr>
            <a:r>
              <a:rPr lang="en-US" sz="2400" dirty="0"/>
              <a:t>Symmetric Difference</a:t>
            </a:r>
          </a:p>
          <a:p>
            <a:pPr marL="857250" lvl="1" indent="-457200">
              <a:lnSpc>
                <a:spcPct val="114000"/>
              </a:lnSpc>
              <a:spcBef>
                <a:spcPts val="100"/>
              </a:spcBef>
              <a:buFont typeface="+mj-lt"/>
              <a:buAutoNum type="arabicPeriod"/>
            </a:pPr>
            <a:r>
              <a:rPr lang="en-US" sz="2400" dirty="0"/>
              <a:t>Cartesian product</a:t>
            </a:r>
          </a:p>
          <a:p>
            <a:pPr>
              <a:lnSpc>
                <a:spcPct val="114000"/>
              </a:lnSpc>
              <a:spcBef>
                <a:spcPts val="100"/>
              </a:spcBef>
            </a:pPr>
            <a:endParaRPr lang="en-US" dirty="0"/>
          </a:p>
        </p:txBody>
      </p:sp>
      <p:sp>
        <p:nvSpPr>
          <p:cNvPr id="2" name="Title 1"/>
          <p:cNvSpPr>
            <a:spLocks noGrp="1"/>
          </p:cNvSpPr>
          <p:nvPr>
            <p:ph type="title"/>
          </p:nvPr>
        </p:nvSpPr>
        <p:spPr/>
        <p:txBody>
          <a:bodyPr/>
          <a:lstStyle/>
          <a:p>
            <a:r>
              <a:rPr lang="en-IN" dirty="0"/>
              <a:t>Operations on Sets</a:t>
            </a:r>
            <a:endParaRPr lang="en-US" dirty="0"/>
          </a:p>
        </p:txBody>
      </p:sp>
      <p:cxnSp>
        <p:nvCxnSpPr>
          <p:cNvPr id="4" name="Straight Connector 3"/>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Content Placeholder 2"/>
          <p:cNvSpPr txBox="1">
            <a:spLocks/>
          </p:cNvSpPr>
          <p:nvPr/>
        </p:nvSpPr>
        <p:spPr>
          <a:xfrm>
            <a:off x="4494972" y="863444"/>
            <a:ext cx="741798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dirty="0">
                <a:solidFill>
                  <a:srgbClr val="C00000"/>
                </a:solidFill>
              </a:rPr>
              <a:t>Cartesian product </a:t>
            </a:r>
            <a:r>
              <a:rPr lang="en-US" dirty="0"/>
              <a:t>A x B of two sets A and B is the set of all </a:t>
            </a:r>
            <a:r>
              <a:rPr lang="en-US" dirty="0">
                <a:solidFill>
                  <a:srgbClr val="C00000"/>
                </a:solidFill>
              </a:rPr>
              <a:t>ordered pairs</a:t>
            </a:r>
            <a:r>
              <a:rPr lang="en-US" dirty="0"/>
              <a:t> (a, b) where a ∈ A and b ∈ B</a:t>
            </a:r>
            <a:r>
              <a:rPr lang="en-IN" dirty="0"/>
              <a:t>.</a:t>
            </a:r>
          </a:p>
          <a:p>
            <a:endParaRPr lang="en-US" dirty="0"/>
          </a:p>
          <a:p>
            <a:endParaRPr lang="en-US" dirty="0"/>
          </a:p>
          <a:p>
            <a:endParaRPr lang="en-US" dirty="0"/>
          </a:p>
          <a:p>
            <a:r>
              <a:rPr lang="en-US" dirty="0"/>
              <a:t>Example:</a:t>
            </a:r>
          </a:p>
          <a:p>
            <a:pPr marL="400050" lvl="1" indent="0">
              <a:buNone/>
            </a:pPr>
            <a:r>
              <a:rPr lang="en-US" altLang="en-US" sz="2400" dirty="0"/>
              <a:t>A = {1, 3, 5}</a:t>
            </a:r>
          </a:p>
          <a:p>
            <a:pPr marL="400050" lvl="1" indent="0">
              <a:buNone/>
            </a:pPr>
            <a:r>
              <a:rPr lang="en-US" altLang="en-US" sz="2400" dirty="0"/>
              <a:t>B = {2, 4}</a:t>
            </a:r>
            <a:endParaRPr lang="en-GB" altLang="en-US" sz="2400" dirty="0"/>
          </a:p>
          <a:p>
            <a:pPr marL="400050" lvl="1" indent="0">
              <a:buNone/>
            </a:pPr>
            <a:r>
              <a:rPr lang="en-GB" altLang="en-US" sz="2400" dirty="0"/>
              <a:t>A </a:t>
            </a:r>
            <a:r>
              <a:rPr lang="en-US" sz="2400" dirty="0"/>
              <a:t>x </a:t>
            </a:r>
            <a:r>
              <a:rPr lang="en-GB" altLang="en-US" sz="2400" dirty="0"/>
              <a:t>B = {(1,2), (1,4), (3,2), (3,4), (5,2), (5,4)}</a:t>
            </a:r>
            <a:endParaRPr lang="en-IN" sz="2400" dirty="0"/>
          </a:p>
          <a:p>
            <a:endParaRPr lang="en-US" dirty="0"/>
          </a:p>
        </p:txBody>
      </p:sp>
      <mc:AlternateContent xmlns:mc="http://schemas.openxmlformats.org/markup-compatibility/2006" xmlns:a14="http://schemas.microsoft.com/office/drawing/2010/main">
        <mc:Choice Requires="a14">
          <p:sp>
            <p:nvSpPr>
              <p:cNvPr id="16" name="Rectangle 15"/>
              <p:cNvSpPr/>
              <p:nvPr/>
            </p:nvSpPr>
            <p:spPr>
              <a:xfrm>
                <a:off x="5963455" y="2105526"/>
                <a:ext cx="4648199" cy="539187"/>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dirty="0" smtClean="0">
                          <a:latin typeface="Cambria Math" panose="02040503050406030204" pitchFamily="18" charset="0"/>
                        </a:rPr>
                        <m:t>𝐴</m:t>
                      </m:r>
                      <m:r>
                        <a:rPr lang="en-IN" sz="2200" i="1" dirty="0" smtClean="0">
                          <a:latin typeface="Cambria Math" panose="02040503050406030204" pitchFamily="18" charset="0"/>
                        </a:rPr>
                        <m:t> </m:t>
                      </m:r>
                      <m:r>
                        <a:rPr lang="en-US" sz="2200" i="1" dirty="0">
                          <a:latin typeface="Cambria Math" panose="02040503050406030204" pitchFamily="18" charset="0"/>
                        </a:rPr>
                        <m:t>𝑥</m:t>
                      </m:r>
                      <m:r>
                        <a:rPr lang="en-US" sz="2200" i="1" dirty="0">
                          <a:latin typeface="Cambria Math" panose="02040503050406030204" pitchFamily="18" charset="0"/>
                        </a:rPr>
                        <m:t> </m:t>
                      </m:r>
                      <m:r>
                        <a:rPr lang="en-IN" sz="2200" i="1" dirty="0">
                          <a:latin typeface="Cambria Math" panose="02040503050406030204" pitchFamily="18" charset="0"/>
                        </a:rPr>
                        <m:t>𝐵</m:t>
                      </m:r>
                      <m:r>
                        <a:rPr lang="en-IN" sz="2200" i="1" dirty="0">
                          <a:latin typeface="Cambria Math" panose="02040503050406030204" pitchFamily="18" charset="0"/>
                        </a:rPr>
                        <m:t> = </m:t>
                      </m:r>
                      <m:d>
                        <m:dPr>
                          <m:begChr m:val="{"/>
                          <m:endChr m:val="|"/>
                          <m:ctrlPr>
                            <a:rPr lang="en-IN" sz="2200" i="1" dirty="0" err="1">
                              <a:latin typeface="Cambria Math" panose="02040503050406030204" pitchFamily="18" charset="0"/>
                            </a:rPr>
                          </m:ctrlPr>
                        </m:dPr>
                        <m:e>
                          <m:d>
                            <m:dPr>
                              <m:ctrlPr>
                                <a:rPr lang="en-IN" sz="2200" i="1" dirty="0" err="1">
                                  <a:latin typeface="Cambria Math" panose="02040503050406030204" pitchFamily="18" charset="0"/>
                                </a:rPr>
                              </m:ctrlPr>
                            </m:dPr>
                            <m:e>
                              <m:r>
                                <a:rPr lang="en-IN" sz="2200" i="1" dirty="0" err="1">
                                  <a:latin typeface="Cambria Math" panose="02040503050406030204" pitchFamily="18" charset="0"/>
                                </a:rPr>
                                <m:t>𝑎</m:t>
                              </m:r>
                              <m:r>
                                <a:rPr lang="en-IN" sz="2200" i="1" dirty="0" err="1">
                                  <a:latin typeface="Cambria Math" panose="02040503050406030204" pitchFamily="18" charset="0"/>
                                </a:rPr>
                                <m:t>,</m:t>
                              </m:r>
                              <m:r>
                                <a:rPr lang="en-IN" sz="2200" i="1" dirty="0" err="1">
                                  <a:latin typeface="Cambria Math" panose="02040503050406030204" pitchFamily="18" charset="0"/>
                                </a:rPr>
                                <m:t>𝑏</m:t>
                              </m:r>
                            </m:e>
                          </m:d>
                          <m:r>
                            <a:rPr lang="en-US" sz="2200" b="0" i="1" dirty="0" smtClean="0">
                              <a:latin typeface="Cambria Math" panose="02040503050406030204" pitchFamily="18" charset="0"/>
                            </a:rPr>
                            <m:t> </m:t>
                          </m:r>
                        </m:e>
                      </m:d>
                      <m:r>
                        <a:rPr lang="en-US" sz="2200" b="0" i="1" dirty="0" smtClean="0">
                          <a:latin typeface="Cambria Math" panose="02040503050406030204" pitchFamily="18" charset="0"/>
                        </a:rPr>
                        <m:t> </m:t>
                      </m:r>
                      <m:r>
                        <a:rPr lang="en-IN" sz="2200" i="1" dirty="0">
                          <a:latin typeface="Cambria Math" panose="02040503050406030204" pitchFamily="18" charset="0"/>
                        </a:rPr>
                        <m:t>𝑎</m:t>
                      </m:r>
                      <m:r>
                        <a:rPr lang="en-IN" sz="2200" i="1" dirty="0">
                          <a:latin typeface="Cambria Math" panose="02040503050406030204" pitchFamily="18" charset="0"/>
                        </a:rPr>
                        <m:t> ∈ </m:t>
                      </m:r>
                      <m:r>
                        <a:rPr lang="en-US" sz="2200" i="1" dirty="0">
                          <a:latin typeface="Cambria Math" panose="02040503050406030204" pitchFamily="18" charset="0"/>
                        </a:rPr>
                        <m:t>𝐴</m:t>
                      </m:r>
                      <m:r>
                        <a:rPr lang="en-US" sz="2200" i="1" dirty="0">
                          <a:latin typeface="Cambria Math" panose="02040503050406030204" pitchFamily="18" charset="0"/>
                        </a:rPr>
                        <m:t> </m:t>
                      </m:r>
                      <m:r>
                        <a:rPr lang="en-US" sz="2200" b="0" i="1" dirty="0" smtClean="0">
                          <a:latin typeface="Cambria Math" panose="02040503050406030204" pitchFamily="18" charset="0"/>
                        </a:rPr>
                        <m:t>𝑎𝑛𝑑</m:t>
                      </m:r>
                      <m:r>
                        <a:rPr lang="en-US" sz="2200" i="1" dirty="0">
                          <a:latin typeface="Cambria Math" panose="02040503050406030204" pitchFamily="18" charset="0"/>
                        </a:rPr>
                        <m:t> </m:t>
                      </m:r>
                      <m:r>
                        <a:rPr lang="en-US" sz="2200" i="1" dirty="0">
                          <a:latin typeface="Cambria Math" panose="02040503050406030204" pitchFamily="18" charset="0"/>
                        </a:rPr>
                        <m:t>𝑏</m:t>
                      </m:r>
                      <m:r>
                        <a:rPr lang="en-US" sz="2200" i="1" dirty="0">
                          <a:latin typeface="Cambria Math" panose="02040503050406030204" pitchFamily="18" charset="0"/>
                        </a:rPr>
                        <m:t> ∈ </m:t>
                      </m:r>
                      <m:r>
                        <a:rPr lang="en-US" sz="2200" i="1" dirty="0">
                          <a:latin typeface="Cambria Math" panose="02040503050406030204" pitchFamily="18" charset="0"/>
                        </a:rPr>
                        <m:t>𝐵</m:t>
                      </m:r>
                      <m:r>
                        <a:rPr lang="en-IN" sz="2200" i="1" dirty="0">
                          <a:latin typeface="Cambria Math" panose="02040503050406030204" pitchFamily="18" charset="0"/>
                        </a:rPr>
                        <m:t>}</m:t>
                      </m:r>
                    </m:oMath>
                  </m:oMathPara>
                </a14:m>
                <a:endParaRPr lang="en-IN" sz="2200" dirty="0"/>
              </a:p>
            </p:txBody>
          </p:sp>
        </mc:Choice>
        <mc:Fallback xmlns="">
          <p:sp>
            <p:nvSpPr>
              <p:cNvPr id="16" name="Rectangle 15"/>
              <p:cNvSpPr>
                <a:spLocks noRot="1" noChangeAspect="1" noMove="1" noResize="1" noEditPoints="1" noAdjustHandles="1" noChangeArrowheads="1" noChangeShapeType="1" noTextEdit="1"/>
              </p:cNvSpPr>
              <p:nvPr/>
            </p:nvSpPr>
            <p:spPr>
              <a:xfrm>
                <a:off x="5963455" y="2105526"/>
                <a:ext cx="4648199" cy="539187"/>
              </a:xfrm>
              <a:prstGeom prst="rect">
                <a:avLst/>
              </a:prstGeom>
              <a:blipFill rotWithShape="0">
                <a:blip r:embed="rId2"/>
                <a:stretch>
                  <a:fillRect l="-261" b="-3297"/>
                </a:stretch>
              </a:blipFill>
              <a:ln>
                <a:solidFill>
                  <a:schemeClr val="accent1">
                    <a:lumMod val="50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298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318D54-3263-9D56-F5B9-728CBFE0EC9D}"/>
              </a:ext>
            </a:extLst>
          </p:cNvPr>
          <p:cNvSpPr>
            <a:spLocks noGrp="1"/>
          </p:cNvSpPr>
          <p:nvPr>
            <p:ph type="body" idx="1"/>
          </p:nvPr>
        </p:nvSpPr>
        <p:spPr/>
        <p:txBody>
          <a:bodyPr/>
          <a:lstStyle/>
          <a:p>
            <a:endParaRPr lang="en-IN" dirty="0"/>
          </a:p>
        </p:txBody>
      </p:sp>
      <p:sp>
        <p:nvSpPr>
          <p:cNvPr id="4" name="Title 3"/>
          <p:cNvSpPr>
            <a:spLocks noGrp="1"/>
          </p:cNvSpPr>
          <p:nvPr>
            <p:ph type="title"/>
          </p:nvPr>
        </p:nvSpPr>
        <p:spPr/>
        <p:txBody>
          <a:bodyPr/>
          <a:lstStyle/>
          <a:p>
            <a:r>
              <a:rPr lang="en-US" dirty="0"/>
              <a:t>Why &amp; What TOC is???</a:t>
            </a:r>
          </a:p>
        </p:txBody>
      </p:sp>
    </p:spTree>
    <p:extLst>
      <p:ext uri="{BB962C8B-B14F-4D97-AF65-F5344CB8AC3E}">
        <p14:creationId xmlns:p14="http://schemas.microsoft.com/office/powerpoint/2010/main" val="56954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of identities</a:t>
            </a:r>
          </a:p>
        </p:txBody>
      </p:sp>
      <p:sp>
        <p:nvSpPr>
          <p:cNvPr id="3" name="Content Placeholder 2"/>
          <p:cNvSpPr>
            <a:spLocks noGrp="1"/>
          </p:cNvSpPr>
          <p:nvPr>
            <p:ph idx="1"/>
          </p:nvPr>
        </p:nvSpPr>
        <p:spPr>
          <a:xfrm>
            <a:off x="131181" y="863444"/>
            <a:ext cx="4260042" cy="5590565"/>
          </a:xfrm>
        </p:spPr>
        <p:txBody>
          <a:bodyPr/>
          <a:lstStyle/>
          <a:p>
            <a:r>
              <a:rPr lang="en-US" dirty="0"/>
              <a:t>Commutative laws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t>Associative laws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dirty="0"/>
              <a:t>Distributive laws</a:t>
            </a:r>
          </a:p>
          <a:p>
            <a:endParaRPr lang="en-US" dirty="0"/>
          </a:p>
        </p:txBody>
      </p:sp>
      <mc:AlternateContent xmlns:mc="http://schemas.openxmlformats.org/markup-compatibility/2006" xmlns:a14="http://schemas.microsoft.com/office/drawing/2010/main">
        <mc:Choice Requires="a14">
          <p:sp>
            <p:nvSpPr>
              <p:cNvPr id="4" name="Rectangle 3"/>
              <p:cNvSpPr/>
              <p:nvPr/>
            </p:nvSpPr>
            <p:spPr>
              <a:xfrm>
                <a:off x="532375" y="1423640"/>
                <a:ext cx="3698966" cy="885824"/>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m:t>
                      </m:r>
                      <m:r>
                        <a:rPr lang="en-IN" i="1" dirty="0" smtClean="0">
                          <a:latin typeface="Cambria Math" panose="02040503050406030204" pitchFamily="18" charset="0"/>
                        </a:rPr>
                        <m:t>𝐵</m:t>
                      </m:r>
                      <m:r>
                        <a:rPr lang="en-IN" i="1" dirty="0" smtClean="0">
                          <a:latin typeface="Cambria Math" panose="02040503050406030204" pitchFamily="18" charset="0"/>
                        </a:rPr>
                        <m:t> = </m:t>
                      </m:r>
                      <m:r>
                        <a:rPr lang="en-IN"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𝐴</m:t>
                      </m:r>
                    </m:oMath>
                  </m:oMathPara>
                </a14:m>
                <a:endParaRPr lang="en-US"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𝐵</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IN" i="1" dirty="0" smtClean="0">
                          <a:latin typeface="Cambria Math" panose="02040503050406030204" pitchFamily="18" charset="0"/>
                        </a:rPr>
                        <m:t> </m:t>
                      </m:r>
                    </m:oMath>
                  </m:oMathPara>
                </a14:m>
                <a:endParaRPr lang="en-IN" dirty="0"/>
              </a:p>
            </p:txBody>
          </p:sp>
        </mc:Choice>
        <mc:Fallback xmlns="">
          <p:sp>
            <p:nvSpPr>
              <p:cNvPr id="4" name="Rectangle 3"/>
              <p:cNvSpPr>
                <a:spLocks noRot="1" noChangeAspect="1" noMove="1" noResize="1" noEditPoints="1" noAdjustHandles="1" noChangeArrowheads="1" noChangeShapeType="1" noTextEdit="1"/>
              </p:cNvSpPr>
              <p:nvPr/>
            </p:nvSpPr>
            <p:spPr>
              <a:xfrm>
                <a:off x="532375" y="1423640"/>
                <a:ext cx="3698966" cy="885824"/>
              </a:xfrm>
              <a:prstGeom prst="rect">
                <a:avLst/>
              </a:prstGeom>
              <a:blipFill>
                <a:blip r:embed="rId2"/>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532375" y="3223510"/>
                <a:ext cx="3698967"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m:t>
                      </m:r>
                      <m:r>
                        <a:rPr lang="en-IN"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m:t>
                      </m:r>
                      <m:r>
                        <a:rPr lang="en-IN" i="1" dirty="0" smtClean="0">
                          <a:latin typeface="Cambria Math" panose="02040503050406030204" pitchFamily="18" charset="0"/>
                        </a:rPr>
                        <m:t>𝐴</m:t>
                      </m:r>
                      <m:r>
                        <a:rPr lang="en-US" i="1" dirty="0">
                          <a:latin typeface="Cambria Math" panose="02040503050406030204" pitchFamily="18" charset="0"/>
                        </a:rPr>
                        <m:t>∩</m:t>
                      </m:r>
                      <m:r>
                        <a:rPr lang="en-IN" i="1" dirty="0" smtClean="0">
                          <a:latin typeface="Cambria Math" panose="02040503050406030204" pitchFamily="18" charset="0"/>
                        </a:rPr>
                        <m:t>𝐵</m:t>
                      </m:r>
                      <m:r>
                        <a:rPr lang="en-IN" i="1" dirty="0" smtClean="0">
                          <a:latin typeface="Cambria Math" panose="02040503050406030204" pitchFamily="18" charset="0"/>
                        </a:rPr>
                        <m:t>)∩</m:t>
                      </m:r>
                      <m:r>
                        <a:rPr lang="en-US" i="1" dirty="0" smtClean="0">
                          <a:latin typeface="Cambria Math" panose="02040503050406030204" pitchFamily="18" charset="0"/>
                        </a:rPr>
                        <m:t>𝐶</m:t>
                      </m:r>
                    </m:oMath>
                  </m:oMathPara>
                </a14:m>
                <a:endParaRPr lang="en-US" i="1" dirty="0"/>
              </a:p>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 </m:t>
                      </m:r>
                      <m:r>
                        <a:rPr lang="en-US" i="1" dirty="0">
                          <a:latin typeface="Cambria Math" panose="02040503050406030204" pitchFamily="18" charset="0"/>
                        </a:rPr>
                        <m:t>𝑈</m:t>
                      </m:r>
                      <m:r>
                        <a:rPr lang="en-IN" i="1" dirty="0" smtClean="0">
                          <a:latin typeface="Cambria Math" panose="02040503050406030204" pitchFamily="18" charset="0"/>
                        </a:rPr>
                        <m:t> </m:t>
                      </m:r>
                      <m:r>
                        <a:rPr lang="en-IN" i="1" dirty="0">
                          <a:latin typeface="Cambria Math" panose="02040503050406030204" pitchFamily="18" charset="0"/>
                        </a:rPr>
                        <m:t>(</m:t>
                      </m:r>
                      <m:r>
                        <a:rPr lang="en-IN"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r>
                        <a:rPr lang="en-US" i="1" dirty="0" smtClean="0">
                          <a:latin typeface="Cambria Math" panose="02040503050406030204" pitchFamily="18" charset="0"/>
                        </a:rPr>
                        <m:t>𝐶</m:t>
                      </m:r>
                      <m:r>
                        <a:rPr lang="en-US" i="1" dirty="0">
                          <a:latin typeface="Cambria Math" panose="02040503050406030204" pitchFamily="18" charset="0"/>
                        </a:rPr>
                        <m:t>)</m:t>
                      </m:r>
                      <m:r>
                        <a:rPr lang="en-IN" i="1" dirty="0">
                          <a:latin typeface="Cambria Math" panose="02040503050406030204" pitchFamily="18" charset="0"/>
                        </a:rPr>
                        <m:t> =(</m:t>
                      </m:r>
                      <m:r>
                        <a:rPr lang="en-IN"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𝑈</m:t>
                      </m:r>
                      <m:r>
                        <a:rPr lang="en-IN" i="1" dirty="0" smtClean="0">
                          <a:latin typeface="Cambria Math" panose="02040503050406030204" pitchFamily="18" charset="0"/>
                        </a:rPr>
                        <m:t> </m:t>
                      </m:r>
                      <m:r>
                        <a:rPr lang="en-IN" i="1" dirty="0">
                          <a:latin typeface="Cambria Math" panose="02040503050406030204" pitchFamily="18" charset="0"/>
                        </a:rPr>
                        <m:t>𝐵</m:t>
                      </m:r>
                      <m:r>
                        <a:rPr lang="en-IN" i="1" dirty="0">
                          <a:latin typeface="Cambria Math" panose="02040503050406030204" pitchFamily="18" charset="0"/>
                        </a:rPr>
                        <m:t>) </m:t>
                      </m:r>
                      <m:r>
                        <a:rPr lang="en-US" i="1" dirty="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𝐶</m:t>
                      </m:r>
                      <m:r>
                        <a:rPr lang="en-IN" i="1" dirty="0" smtClean="0">
                          <a:latin typeface="Cambria Math" panose="02040503050406030204" pitchFamily="18" charset="0"/>
                        </a:rPr>
                        <m:t> </m:t>
                      </m:r>
                    </m:oMath>
                  </m:oMathPara>
                </a14:m>
                <a:endParaRPr lang="en-IN" dirty="0"/>
              </a:p>
            </p:txBody>
          </p:sp>
        </mc:Choice>
        <mc:Fallback xmlns="">
          <p:sp>
            <p:nvSpPr>
              <p:cNvPr id="5" name="Rectangle 4"/>
              <p:cNvSpPr>
                <a:spLocks noRot="1" noChangeAspect="1" noMove="1" noResize="1" noEditPoints="1" noAdjustHandles="1" noChangeArrowheads="1" noChangeShapeType="1" noTextEdit="1"/>
              </p:cNvSpPr>
              <p:nvPr/>
            </p:nvSpPr>
            <p:spPr>
              <a:xfrm>
                <a:off x="532375" y="3223510"/>
                <a:ext cx="3698967" cy="990600"/>
              </a:xfrm>
              <a:prstGeom prst="rect">
                <a:avLst/>
              </a:prstGeom>
              <a:blipFill>
                <a:blip r:embed="rId3"/>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32375" y="5128156"/>
                <a:ext cx="3698968"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𝐶</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𝐶</m:t>
                      </m:r>
                      <m:r>
                        <a:rPr lang="en-US" i="1" dirty="0" smtClean="0">
                          <a:latin typeface="Cambria Math" panose="02040503050406030204" pitchFamily="18" charset="0"/>
                        </a:rPr>
                        <m:t>) </m:t>
                      </m:r>
                    </m:oMath>
                  </m:oMathPara>
                </a14:m>
                <a:endParaRPr lang="en-IN"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a:latin typeface="Cambria Math" panose="02040503050406030204" pitchFamily="18" charset="0"/>
                        </a:rPr>
                        <m:t>𝐵</m:t>
                      </m:r>
                      <m:r>
                        <a:rPr lang="en-US" b="0"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 (</m:t>
                      </m:r>
                      <m:r>
                        <a:rPr lang="en-US" i="1" dirty="0">
                          <a:latin typeface="Cambria Math" panose="02040503050406030204" pitchFamily="18" charset="0"/>
                        </a:rPr>
                        <m:t>𝐴</m:t>
                      </m:r>
                      <m:r>
                        <a:rPr lang="en-US" i="1" dirty="0" smtClean="0">
                          <a:latin typeface="Cambria Math" panose="02040503050406030204" pitchFamily="18" charset="0"/>
                        </a:rPr>
                        <m:t>∩</m:t>
                      </m:r>
                      <m:r>
                        <a:rPr lang="en-US" i="1" dirty="0">
                          <a:latin typeface="Cambria Math" panose="02040503050406030204" pitchFamily="18" charset="0"/>
                        </a:rPr>
                        <m:t>𝐵</m:t>
                      </m:r>
                      <m:r>
                        <a:rPr lang="en-US" i="1" dirty="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a:latin typeface="Cambria Math" panose="02040503050406030204" pitchFamily="18" charset="0"/>
                        </a:rPr>
                        <m:t>𝐴</m:t>
                      </m:r>
                      <m:r>
                        <a:rPr lang="en-US" i="1" dirty="0">
                          <a:latin typeface="Cambria Math" panose="02040503050406030204" pitchFamily="18" charset="0"/>
                        </a:rPr>
                        <m:t>∩</m:t>
                      </m:r>
                      <m:r>
                        <a:rPr lang="en-US" i="1" dirty="0">
                          <a:latin typeface="Cambria Math" panose="02040503050406030204" pitchFamily="18" charset="0"/>
                        </a:rPr>
                        <m:t>𝐶</m:t>
                      </m:r>
                      <m:r>
                        <a:rPr lang="en-US" i="1" dirty="0">
                          <a:latin typeface="Cambria Math" panose="02040503050406030204" pitchFamily="18" charset="0"/>
                        </a:rPr>
                        <m:t>) </m:t>
                      </m:r>
                    </m:oMath>
                  </m:oMathPara>
                </a14:m>
                <a:endParaRPr lang="en-IN" i="1" dirty="0"/>
              </a:p>
            </p:txBody>
          </p:sp>
        </mc:Choice>
        <mc:Fallback xmlns="">
          <p:sp>
            <p:nvSpPr>
              <p:cNvPr id="6" name="Rectangle 5"/>
              <p:cNvSpPr>
                <a:spLocks noRot="1" noChangeAspect="1" noMove="1" noResize="1" noEditPoints="1" noAdjustHandles="1" noChangeArrowheads="1" noChangeShapeType="1" noTextEdit="1"/>
              </p:cNvSpPr>
              <p:nvPr/>
            </p:nvSpPr>
            <p:spPr>
              <a:xfrm>
                <a:off x="532375" y="5128156"/>
                <a:ext cx="3698968" cy="990600"/>
              </a:xfrm>
              <a:prstGeom prst="rect">
                <a:avLst/>
              </a:prstGeom>
              <a:blipFill>
                <a:blip r:embed="rId4"/>
                <a:stretch>
                  <a:fillRect/>
                </a:stretch>
              </a:blipFill>
              <a:ln>
                <a:solidFill>
                  <a:schemeClr val="accent1">
                    <a:lumMod val="50000"/>
                  </a:schemeClr>
                </a:solidFill>
              </a:ln>
            </p:spPr>
            <p:txBody>
              <a:bodyPr/>
              <a:lstStyle/>
              <a:p>
                <a:r>
                  <a:rPr lang="en-IN">
                    <a:noFill/>
                  </a:rPr>
                  <a:t> </a:t>
                </a:r>
              </a:p>
            </p:txBody>
          </p:sp>
        </mc:Fallback>
      </mc:AlternateContent>
      <p:sp>
        <p:nvSpPr>
          <p:cNvPr id="8" name="Content Placeholder 2">
            <a:extLst>
              <a:ext uri="{FF2B5EF4-FFF2-40B4-BE49-F238E27FC236}">
                <a16:creationId xmlns:a16="http://schemas.microsoft.com/office/drawing/2014/main" id="{66A0D9B8-071D-1E0F-1090-2ED181E737FF}"/>
              </a:ext>
            </a:extLst>
          </p:cNvPr>
          <p:cNvSpPr txBox="1">
            <a:spLocks/>
          </p:cNvSpPr>
          <p:nvPr/>
        </p:nvSpPr>
        <p:spPr>
          <a:xfrm>
            <a:off x="4736913" y="863444"/>
            <a:ext cx="3418842"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Idempotent laws</a:t>
            </a:r>
          </a:p>
          <a:p>
            <a:endParaRPr lang="en-US" dirty="0"/>
          </a:p>
          <a:p>
            <a:endParaRPr lang="en-US" dirty="0"/>
          </a:p>
          <a:p>
            <a:endParaRPr lang="en-US" dirty="0"/>
          </a:p>
          <a:p>
            <a:r>
              <a:rPr lang="en-US" dirty="0"/>
              <a:t>Absorptive laws</a:t>
            </a:r>
          </a:p>
          <a:p>
            <a:endParaRPr lang="en-US" dirty="0"/>
          </a:p>
          <a:p>
            <a:endParaRPr lang="en-US" dirty="0"/>
          </a:p>
          <a:p>
            <a:endParaRPr lang="en-US" dirty="0"/>
          </a:p>
          <a:p>
            <a:r>
              <a:rPr lang="en-US" dirty="0"/>
              <a:t>De Morgan laws</a:t>
            </a:r>
          </a:p>
          <a:p>
            <a:pPr>
              <a:buFont typeface="Arial" panose="020B0604020202020204" pitchFamily="34" charset="0"/>
              <a:buChar char="•"/>
            </a:pPr>
            <a:endParaRPr lang="en-US" dirty="0"/>
          </a:p>
          <a:p>
            <a:endParaRPr lang="en-US"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BF24B5B-BA4B-44E6-B795-EA1628DAA2CC}"/>
                  </a:ext>
                </a:extLst>
              </p:cNvPr>
              <p:cNvSpPr/>
              <p:nvPr/>
            </p:nvSpPr>
            <p:spPr>
              <a:xfrm>
                <a:off x="5056029" y="1423640"/>
                <a:ext cx="2869013"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𝐴</m:t>
                      </m:r>
                      <m:r>
                        <a:rPr lang="en-IN" i="1" dirty="0" smtClean="0">
                          <a:latin typeface="Cambria Math" panose="02040503050406030204" pitchFamily="18" charset="0"/>
                        </a:rPr>
                        <m:t> </m:t>
                      </m:r>
                      <m:r>
                        <a:rPr lang="en-US" i="1" dirty="0">
                          <a:latin typeface="Cambria Math" panose="02040503050406030204" pitchFamily="18" charset="0"/>
                        </a:rPr>
                        <m:t>𝑈</m:t>
                      </m:r>
                      <m:r>
                        <a:rPr lang="en-IN" i="1" dirty="0" smtClean="0">
                          <a:latin typeface="Cambria Math" panose="02040503050406030204" pitchFamily="18" charset="0"/>
                        </a:rPr>
                        <m:t> </m:t>
                      </m:r>
                      <m:r>
                        <a:rPr lang="en-IN" i="1" dirty="0" smtClean="0">
                          <a:latin typeface="Cambria Math" panose="02040503050406030204" pitchFamily="18" charset="0"/>
                        </a:rPr>
                        <m:t>𝐴</m:t>
                      </m:r>
                      <m:r>
                        <a:rPr lang="en-IN" i="1" dirty="0" smtClean="0">
                          <a:latin typeface="Cambria Math" panose="02040503050406030204" pitchFamily="18" charset="0"/>
                        </a:rPr>
                        <m:t> = </m:t>
                      </m:r>
                      <m:r>
                        <a:rPr lang="en-US" i="1" dirty="0" smtClean="0">
                          <a:latin typeface="Cambria Math" panose="02040503050406030204" pitchFamily="18" charset="0"/>
                        </a:rPr>
                        <m:t>𝐴</m:t>
                      </m:r>
                    </m:oMath>
                  </m:oMathPara>
                </a14:m>
                <a:endParaRPr lang="en-US"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IN" i="1" dirty="0" smtClean="0">
                          <a:latin typeface="Cambria Math" panose="02040503050406030204" pitchFamily="18" charset="0"/>
                        </a:rPr>
                        <m:t> </m:t>
                      </m:r>
                    </m:oMath>
                  </m:oMathPara>
                </a14:m>
                <a:endParaRPr lang="en-IN" dirty="0"/>
              </a:p>
            </p:txBody>
          </p:sp>
        </mc:Choice>
        <mc:Fallback xmlns="">
          <p:sp>
            <p:nvSpPr>
              <p:cNvPr id="9" name="Rectangle 8">
                <a:extLst>
                  <a:ext uri="{FF2B5EF4-FFF2-40B4-BE49-F238E27FC236}">
                    <a16:creationId xmlns:a16="http://schemas.microsoft.com/office/drawing/2014/main" id="{DBF24B5B-BA4B-44E6-B795-EA1628DAA2CC}"/>
                  </a:ext>
                </a:extLst>
              </p:cNvPr>
              <p:cNvSpPr>
                <a:spLocks noRot="1" noChangeAspect="1" noMove="1" noResize="1" noEditPoints="1" noAdjustHandles="1" noChangeArrowheads="1" noChangeShapeType="1" noTextEdit="1"/>
              </p:cNvSpPr>
              <p:nvPr/>
            </p:nvSpPr>
            <p:spPr>
              <a:xfrm>
                <a:off x="5056029" y="1423640"/>
                <a:ext cx="2869013" cy="990600"/>
              </a:xfrm>
              <a:prstGeom prst="rect">
                <a:avLst/>
              </a:prstGeom>
              <a:blipFill>
                <a:blip r:embed="rId5"/>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5EC4AFF-7134-6961-5D8D-0C29B1E4471D}"/>
                  </a:ext>
                </a:extLst>
              </p:cNvPr>
              <p:cNvSpPr/>
              <p:nvPr/>
            </p:nvSpPr>
            <p:spPr>
              <a:xfrm>
                <a:off x="5056029" y="3252440"/>
                <a:ext cx="2869013"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a:latin typeface="Cambria Math" panose="02040503050406030204" pitchFamily="18" charset="0"/>
                        </a:rPr>
                        <m:t>𝐵</m:t>
                      </m:r>
                      <m:r>
                        <a:rPr lang="en-US" i="1" dirty="0" smtClean="0">
                          <a:latin typeface="Cambria Math" panose="02040503050406030204" pitchFamily="18" charset="0"/>
                        </a:rPr>
                        <m:t>) </m:t>
                      </m:r>
                      <m:r>
                        <a:rPr lang="en-US" i="1" dirty="0">
                          <a:latin typeface="Cambria Math" panose="02040503050406030204" pitchFamily="18" charset="0"/>
                        </a:rPr>
                        <m:t>= </m:t>
                      </m:r>
                      <m:r>
                        <a:rPr lang="en-US" i="1" dirty="0" smtClean="0">
                          <a:latin typeface="Cambria Math" panose="02040503050406030204" pitchFamily="18" charset="0"/>
                        </a:rPr>
                        <m:t>𝐴</m:t>
                      </m:r>
                    </m:oMath>
                  </m:oMathPara>
                </a14:m>
                <a:endParaRPr lang="en-US"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IN" i="1" dirty="0" smtClean="0">
                          <a:latin typeface="Cambria Math" panose="02040503050406030204" pitchFamily="18" charset="0"/>
                        </a:rPr>
                        <m:t> </m:t>
                      </m:r>
                    </m:oMath>
                  </m:oMathPara>
                </a14:m>
                <a:endParaRPr lang="en-IN" dirty="0"/>
              </a:p>
            </p:txBody>
          </p:sp>
        </mc:Choice>
        <mc:Fallback xmlns="">
          <p:sp>
            <p:nvSpPr>
              <p:cNvPr id="10" name="Rectangle 9">
                <a:extLst>
                  <a:ext uri="{FF2B5EF4-FFF2-40B4-BE49-F238E27FC236}">
                    <a16:creationId xmlns:a16="http://schemas.microsoft.com/office/drawing/2014/main" id="{15EC4AFF-7134-6961-5D8D-0C29B1E4471D}"/>
                  </a:ext>
                </a:extLst>
              </p:cNvPr>
              <p:cNvSpPr>
                <a:spLocks noRot="1" noChangeAspect="1" noMove="1" noResize="1" noEditPoints="1" noAdjustHandles="1" noChangeArrowheads="1" noChangeShapeType="1" noTextEdit="1"/>
              </p:cNvSpPr>
              <p:nvPr/>
            </p:nvSpPr>
            <p:spPr>
              <a:xfrm>
                <a:off x="5056029" y="3252440"/>
                <a:ext cx="2869013" cy="990600"/>
              </a:xfrm>
              <a:prstGeom prst="rect">
                <a:avLst/>
              </a:prstGeom>
              <a:blipFill>
                <a:blip r:embed="rId6"/>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8644030-8345-77DA-07A2-B1288D4D28DF}"/>
                  </a:ext>
                </a:extLst>
              </p:cNvPr>
              <p:cNvSpPr/>
              <p:nvPr/>
            </p:nvSpPr>
            <p:spPr>
              <a:xfrm>
                <a:off x="5068996" y="5043996"/>
                <a:ext cx="2870154" cy="99060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a:latin typeface="Cambria Math" panose="02040503050406030204" pitchFamily="18" charset="0"/>
                        </a:rPr>
                        <m:t>𝑈</m:t>
                      </m:r>
                      <m:r>
                        <a:rPr lang="en-US" i="1" dirty="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m:t>
                      </m:r>
                    </m:oMath>
                  </m:oMathPara>
                </a14:m>
                <a:endParaRPr lang="en-IN"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𝐵</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smtClean="0">
                          <a:latin typeface="Cambria Math" panose="02040503050406030204" pitchFamily="18" charset="0"/>
                        </a:rPr>
                        <m:t>𝐵</m:t>
                      </m:r>
                      <m:r>
                        <a:rPr lang="en-US" i="1" dirty="0" smtClean="0">
                          <a:latin typeface="Cambria Math" panose="02040503050406030204" pitchFamily="18" charset="0"/>
                        </a:rPr>
                        <m:t>’ </m:t>
                      </m:r>
                    </m:oMath>
                  </m:oMathPara>
                </a14:m>
                <a:endParaRPr lang="en-IN" i="1" dirty="0"/>
              </a:p>
            </p:txBody>
          </p:sp>
        </mc:Choice>
        <mc:Fallback xmlns="">
          <p:sp>
            <p:nvSpPr>
              <p:cNvPr id="11" name="Rectangle 10">
                <a:extLst>
                  <a:ext uri="{FF2B5EF4-FFF2-40B4-BE49-F238E27FC236}">
                    <a16:creationId xmlns:a16="http://schemas.microsoft.com/office/drawing/2014/main" id="{A8644030-8345-77DA-07A2-B1288D4D28DF}"/>
                  </a:ext>
                </a:extLst>
              </p:cNvPr>
              <p:cNvSpPr>
                <a:spLocks noRot="1" noChangeAspect="1" noMove="1" noResize="1" noEditPoints="1" noAdjustHandles="1" noChangeArrowheads="1" noChangeShapeType="1" noTextEdit="1"/>
              </p:cNvSpPr>
              <p:nvPr/>
            </p:nvSpPr>
            <p:spPr>
              <a:xfrm>
                <a:off x="5068996" y="5043996"/>
                <a:ext cx="2870154" cy="990600"/>
              </a:xfrm>
              <a:prstGeom prst="rect">
                <a:avLst/>
              </a:prstGeom>
              <a:blipFill>
                <a:blip r:embed="rId7"/>
                <a:stretch>
                  <a:fillRect/>
                </a:stretch>
              </a:blipFill>
              <a:ln>
                <a:solidFill>
                  <a:schemeClr val="accent1">
                    <a:lumMod val="50000"/>
                  </a:schemeClr>
                </a:solidFill>
              </a:ln>
            </p:spPr>
            <p:txBody>
              <a:bodyPr/>
              <a:lstStyle/>
              <a:p>
                <a:r>
                  <a:rPr lang="en-IN">
                    <a:noFill/>
                  </a:rPr>
                  <a:t> </a:t>
                </a:r>
              </a:p>
            </p:txBody>
          </p:sp>
        </mc:Fallback>
      </mc:AlternateContent>
      <p:sp>
        <p:nvSpPr>
          <p:cNvPr id="12" name="Content Placeholder 2">
            <a:extLst>
              <a:ext uri="{FF2B5EF4-FFF2-40B4-BE49-F238E27FC236}">
                <a16:creationId xmlns:a16="http://schemas.microsoft.com/office/drawing/2014/main" id="{6D494EA6-7B0D-A5DE-3A78-3A7BA5C1B679}"/>
              </a:ext>
            </a:extLst>
          </p:cNvPr>
          <p:cNvSpPr txBox="1">
            <a:spLocks/>
          </p:cNvSpPr>
          <p:nvPr/>
        </p:nvSpPr>
        <p:spPr>
          <a:xfrm>
            <a:off x="8360781" y="863444"/>
            <a:ext cx="349952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Other complements laws</a:t>
            </a:r>
          </a:p>
          <a:p>
            <a:endParaRPr lang="en-US" dirty="0"/>
          </a:p>
          <a:p>
            <a:endParaRPr lang="en-US" dirty="0"/>
          </a:p>
          <a:p>
            <a:endParaRPr lang="en-US" dirty="0"/>
          </a:p>
          <a:p>
            <a:r>
              <a:rPr lang="en-US" dirty="0"/>
              <a:t>Other empty set laws</a:t>
            </a:r>
          </a:p>
          <a:p>
            <a:endParaRPr lang="en-US" dirty="0"/>
          </a:p>
          <a:p>
            <a:endParaRPr lang="en-US" dirty="0"/>
          </a:p>
          <a:p>
            <a:endParaRPr lang="en-US" dirty="0"/>
          </a:p>
          <a:p>
            <a:r>
              <a:rPr lang="en-US" dirty="0"/>
              <a:t>Other universal set laws</a:t>
            </a:r>
          </a:p>
          <a:p>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9769F1FF-8639-A9D2-73B7-352F9C490675}"/>
                  </a:ext>
                </a:extLst>
              </p:cNvPr>
              <p:cNvSpPr/>
              <p:nvPr/>
            </p:nvSpPr>
            <p:spPr>
              <a:xfrm>
                <a:off x="8968369" y="1406055"/>
                <a:ext cx="2214165" cy="1228580"/>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m:t>
                      </m:r>
                      <m:r>
                        <a:rPr lang="en-IN" i="1" dirty="0" smtClean="0">
                          <a:latin typeface="Cambria Math" panose="02040503050406030204" pitchFamily="18" charset="0"/>
                        </a:rPr>
                        <m:t>𝐴</m:t>
                      </m:r>
                      <m:r>
                        <a:rPr lang="en-IN" i="1" dirty="0" smtClean="0">
                          <a:latin typeface="Cambria Math" panose="02040503050406030204" pitchFamily="18" charset="0"/>
                        </a:rPr>
                        <m:t>’)’ = </m:t>
                      </m:r>
                      <m:r>
                        <a:rPr lang="en-US" i="1" dirty="0" smtClean="0">
                          <a:latin typeface="Cambria Math" panose="02040503050406030204" pitchFamily="18" charset="0"/>
                        </a:rPr>
                        <m:t>𝐴</m:t>
                      </m:r>
                    </m:oMath>
                  </m:oMathPara>
                </a14:m>
                <a:endParaRPr lang="en-US"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𝐴</m:t>
                      </m:r>
                      <m:r>
                        <a:rPr lang="en-US" i="1" dirty="0" smtClean="0">
                          <a:latin typeface="Cambria Math" panose="02040503050406030204" pitchFamily="18" charset="0"/>
                        </a:rPr>
                        <m:t>’ = </m:t>
                      </m:r>
                      <m:r>
                        <m:rPr>
                          <m:sty m:val="p"/>
                        </m:rPr>
                        <a:rPr lang="el-GR" i="0" dirty="0" smtClean="0">
                          <a:latin typeface="Cambria Math" panose="02040503050406030204" pitchFamily="18" charset="0"/>
                        </a:rPr>
                        <m:t>Φ</m:t>
                      </m:r>
                    </m:oMath>
                  </m:oMathPara>
                </a14:m>
                <a:endParaRPr lang="en-US"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b="0" i="1" dirty="0" smtClean="0">
                          <a:latin typeface="Cambria Math" panose="02040503050406030204" pitchFamily="18" charset="0"/>
                        </a:rPr>
                        <m:t> </m:t>
                      </m:r>
                      <m:r>
                        <a:rPr lang="en-US" i="1" dirty="0" smtClean="0">
                          <a:latin typeface="Cambria Math" panose="02040503050406030204" pitchFamily="18" charset="0"/>
                        </a:rPr>
                        <m:t>𝐴</m:t>
                      </m:r>
                      <m:r>
                        <a:rPr lang="en-US" i="1" dirty="0" smtClean="0">
                          <a:latin typeface="Cambria Math" panose="02040503050406030204" pitchFamily="18" charset="0"/>
                        </a:rPr>
                        <m:t>’ = </m:t>
                      </m:r>
                      <m:r>
                        <a:rPr lang="en-US" i="1" dirty="0" smtClean="0">
                          <a:latin typeface="Cambria Math" panose="02040503050406030204" pitchFamily="18" charset="0"/>
                        </a:rPr>
                        <m:t>𝑈</m:t>
                      </m:r>
                      <m:r>
                        <a:rPr lang="en-IN" i="1" dirty="0" smtClean="0">
                          <a:latin typeface="Cambria Math" panose="02040503050406030204" pitchFamily="18" charset="0"/>
                        </a:rPr>
                        <m:t> </m:t>
                      </m:r>
                    </m:oMath>
                  </m:oMathPara>
                </a14:m>
                <a:endParaRPr lang="en-IN" dirty="0"/>
              </a:p>
            </p:txBody>
          </p:sp>
        </mc:Choice>
        <mc:Fallback xmlns="">
          <p:sp>
            <p:nvSpPr>
              <p:cNvPr id="13" name="Rectangle 12">
                <a:extLst>
                  <a:ext uri="{FF2B5EF4-FFF2-40B4-BE49-F238E27FC236}">
                    <a16:creationId xmlns:a16="http://schemas.microsoft.com/office/drawing/2014/main" id="{9769F1FF-8639-A9D2-73B7-352F9C490675}"/>
                  </a:ext>
                </a:extLst>
              </p:cNvPr>
              <p:cNvSpPr>
                <a:spLocks noRot="1" noChangeAspect="1" noMove="1" noResize="1" noEditPoints="1" noAdjustHandles="1" noChangeArrowheads="1" noChangeShapeType="1" noTextEdit="1"/>
              </p:cNvSpPr>
              <p:nvPr/>
            </p:nvSpPr>
            <p:spPr>
              <a:xfrm>
                <a:off x="8968369" y="1406055"/>
                <a:ext cx="2214165" cy="1228580"/>
              </a:xfrm>
              <a:prstGeom prst="rect">
                <a:avLst/>
              </a:prstGeom>
              <a:blipFill>
                <a:blip r:embed="rId8"/>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C23371F-33DF-A19E-85A9-4FEFE6A40FAF}"/>
                  </a:ext>
                </a:extLst>
              </p:cNvPr>
              <p:cNvSpPr/>
              <p:nvPr/>
            </p:nvSpPr>
            <p:spPr>
              <a:xfrm>
                <a:off x="8968369" y="3382658"/>
                <a:ext cx="2214165" cy="950148"/>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m:rPr>
                          <m:sty m:val="p"/>
                        </m:rPr>
                        <a:rPr lang="el-GR" i="0" dirty="0">
                          <a:latin typeface="Cambria Math" panose="02040503050406030204" pitchFamily="18" charset="0"/>
                        </a:rPr>
                        <m:t>Φ</m:t>
                      </m:r>
                      <m:r>
                        <a:rPr lang="en-US" i="1" dirty="0" smtClean="0">
                          <a:latin typeface="Cambria Math" panose="02040503050406030204" pitchFamily="18" charset="0"/>
                        </a:rPr>
                        <m:t> = </m:t>
                      </m:r>
                      <m:r>
                        <a:rPr lang="en-US" i="1" dirty="0" smtClean="0">
                          <a:latin typeface="Cambria Math" panose="02040503050406030204" pitchFamily="18" charset="0"/>
                        </a:rPr>
                        <m:t>𝐴</m:t>
                      </m:r>
                    </m:oMath>
                  </m:oMathPara>
                </a14:m>
                <a:endParaRPr lang="en-US"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m:rPr>
                          <m:sty m:val="p"/>
                        </m:rPr>
                        <a:rPr lang="el-GR" i="0" dirty="0">
                          <a:latin typeface="Cambria Math" panose="02040503050406030204" pitchFamily="18" charset="0"/>
                        </a:rPr>
                        <m:t>Φ</m:t>
                      </m:r>
                      <m:r>
                        <a:rPr lang="en-US" i="1" dirty="0" smtClean="0">
                          <a:latin typeface="Cambria Math" panose="02040503050406030204" pitchFamily="18" charset="0"/>
                        </a:rPr>
                        <m:t> = </m:t>
                      </m:r>
                      <m:r>
                        <m:rPr>
                          <m:sty m:val="p"/>
                        </m:rPr>
                        <a:rPr lang="el-GR" i="0" dirty="0">
                          <a:latin typeface="Cambria Math" panose="02040503050406030204" pitchFamily="18" charset="0"/>
                        </a:rPr>
                        <m:t>Φ</m:t>
                      </m:r>
                      <m:r>
                        <a:rPr lang="en-IN" i="1" dirty="0" smtClean="0">
                          <a:latin typeface="Cambria Math" panose="02040503050406030204" pitchFamily="18" charset="0"/>
                        </a:rPr>
                        <m:t> </m:t>
                      </m:r>
                    </m:oMath>
                  </m:oMathPara>
                </a14:m>
                <a:endParaRPr lang="en-IN" dirty="0"/>
              </a:p>
            </p:txBody>
          </p:sp>
        </mc:Choice>
        <mc:Fallback xmlns="">
          <p:sp>
            <p:nvSpPr>
              <p:cNvPr id="14" name="Rectangle 13">
                <a:extLst>
                  <a:ext uri="{FF2B5EF4-FFF2-40B4-BE49-F238E27FC236}">
                    <a16:creationId xmlns:a16="http://schemas.microsoft.com/office/drawing/2014/main" id="{1C23371F-33DF-A19E-85A9-4FEFE6A40FAF}"/>
                  </a:ext>
                </a:extLst>
              </p:cNvPr>
              <p:cNvSpPr>
                <a:spLocks noRot="1" noChangeAspect="1" noMove="1" noResize="1" noEditPoints="1" noAdjustHandles="1" noChangeArrowheads="1" noChangeShapeType="1" noTextEdit="1"/>
              </p:cNvSpPr>
              <p:nvPr/>
            </p:nvSpPr>
            <p:spPr>
              <a:xfrm>
                <a:off x="8968369" y="3382658"/>
                <a:ext cx="2214165" cy="950148"/>
              </a:xfrm>
              <a:prstGeom prst="rect">
                <a:avLst/>
              </a:prstGeom>
              <a:blipFill>
                <a:blip r:embed="rId9"/>
                <a:stretch>
                  <a:fillRect/>
                </a:stretch>
              </a:blipFill>
              <a:ln>
                <a:solidFill>
                  <a:schemeClr val="accent1">
                    <a:lumMod val="50000"/>
                  </a:schemeClr>
                </a:solid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E340445-9B99-F09C-7F37-363BBAC91539}"/>
                  </a:ext>
                </a:extLst>
              </p:cNvPr>
              <p:cNvSpPr/>
              <p:nvPr/>
            </p:nvSpPr>
            <p:spPr>
              <a:xfrm>
                <a:off x="8968369" y="5101401"/>
                <a:ext cx="2214165" cy="863138"/>
              </a:xfrm>
              <a:prstGeom prst="rect">
                <a:avLst/>
              </a:prstGeom>
              <a:solidFill>
                <a:srgbClr val="0E47A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 </m:t>
                      </m:r>
                      <m:r>
                        <a:rPr lang="en-US" i="1" dirty="0" smtClean="0">
                          <a:latin typeface="Cambria Math" panose="02040503050406030204" pitchFamily="18" charset="0"/>
                        </a:rPr>
                        <m:t>𝑈</m:t>
                      </m:r>
                      <m:r>
                        <a:rPr lang="en-US" i="1" dirty="0" smtClean="0">
                          <a:latin typeface="Cambria Math" panose="02040503050406030204" pitchFamily="18" charset="0"/>
                        </a:rPr>
                        <m:t> </m:t>
                      </m:r>
                      <m:r>
                        <a:rPr lang="en-US" i="1" dirty="0" err="1" smtClean="0">
                          <a:latin typeface="Cambria Math" panose="02040503050406030204" pitchFamily="18" charset="0"/>
                        </a:rPr>
                        <m:t>𝑈</m:t>
                      </m:r>
                      <m:r>
                        <a:rPr lang="en-US" i="1" dirty="0" smtClean="0">
                          <a:latin typeface="Cambria Math" panose="02040503050406030204" pitchFamily="18" charset="0"/>
                        </a:rPr>
                        <m:t> = </m:t>
                      </m:r>
                      <m:r>
                        <a:rPr lang="en-US" i="1" dirty="0">
                          <a:latin typeface="Cambria Math" panose="02040503050406030204" pitchFamily="18" charset="0"/>
                        </a:rPr>
                        <m:t>𝑈</m:t>
                      </m:r>
                    </m:oMath>
                  </m:oMathPara>
                </a14:m>
                <a:endParaRPr lang="en-US" i="1" dirty="0"/>
              </a:p>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r>
                        <a:rPr lang="en-US" i="1" dirty="0" smtClean="0">
                          <a:latin typeface="Cambria Math" panose="02040503050406030204" pitchFamily="18" charset="0"/>
                        </a:rPr>
                        <m:t>∩</m:t>
                      </m:r>
                      <m:r>
                        <a:rPr lang="en-US" i="1" dirty="0" smtClean="0">
                          <a:latin typeface="Cambria Math" panose="02040503050406030204" pitchFamily="18" charset="0"/>
                        </a:rPr>
                        <m:t>𝑈</m:t>
                      </m:r>
                      <m:r>
                        <a:rPr lang="en-US" i="1" dirty="0" smtClean="0">
                          <a:latin typeface="Cambria Math" panose="02040503050406030204" pitchFamily="18" charset="0"/>
                        </a:rPr>
                        <m:t> = </m:t>
                      </m:r>
                      <m:r>
                        <a:rPr lang="en-US" i="1" dirty="0" smtClean="0">
                          <a:latin typeface="Cambria Math" panose="02040503050406030204" pitchFamily="18" charset="0"/>
                        </a:rPr>
                        <m:t>𝐴</m:t>
                      </m:r>
                      <m:r>
                        <a:rPr lang="en-IN" i="1" dirty="0" smtClean="0">
                          <a:latin typeface="Cambria Math" panose="02040503050406030204" pitchFamily="18" charset="0"/>
                        </a:rPr>
                        <m:t> </m:t>
                      </m:r>
                    </m:oMath>
                  </m:oMathPara>
                </a14:m>
                <a:endParaRPr lang="en-IN" dirty="0"/>
              </a:p>
            </p:txBody>
          </p:sp>
        </mc:Choice>
        <mc:Fallback xmlns="">
          <p:sp>
            <p:nvSpPr>
              <p:cNvPr id="15" name="Rectangle 14">
                <a:extLst>
                  <a:ext uri="{FF2B5EF4-FFF2-40B4-BE49-F238E27FC236}">
                    <a16:creationId xmlns:a16="http://schemas.microsoft.com/office/drawing/2014/main" id="{1E340445-9B99-F09C-7F37-363BBAC91539}"/>
                  </a:ext>
                </a:extLst>
              </p:cNvPr>
              <p:cNvSpPr>
                <a:spLocks noRot="1" noChangeAspect="1" noMove="1" noResize="1" noEditPoints="1" noAdjustHandles="1" noChangeArrowheads="1" noChangeShapeType="1" noTextEdit="1"/>
              </p:cNvSpPr>
              <p:nvPr/>
            </p:nvSpPr>
            <p:spPr>
              <a:xfrm>
                <a:off x="8968369" y="5101401"/>
                <a:ext cx="2214165" cy="863138"/>
              </a:xfrm>
              <a:prstGeom prst="rect">
                <a:avLst/>
              </a:prstGeom>
              <a:blipFill>
                <a:blip r:embed="rId10"/>
                <a:stretch>
                  <a:fillRect/>
                </a:stretch>
              </a:blipFill>
              <a:ln>
                <a:solidFill>
                  <a:schemeClr val="accent1">
                    <a:lumMod val="50000"/>
                  </a:schemeClr>
                </a:solidFill>
              </a:ln>
            </p:spPr>
            <p:txBody>
              <a:bodyPr/>
              <a:lstStyle/>
              <a:p>
                <a:r>
                  <a:rPr lang="en-IN">
                    <a:noFill/>
                  </a:rPr>
                  <a:t> </a:t>
                </a:r>
              </a:p>
            </p:txBody>
          </p:sp>
        </mc:Fallback>
      </mc:AlternateContent>
      <p:cxnSp>
        <p:nvCxnSpPr>
          <p:cNvPr id="16" name="Straight Connector 15">
            <a:extLst>
              <a:ext uri="{FF2B5EF4-FFF2-40B4-BE49-F238E27FC236}">
                <a16:creationId xmlns:a16="http://schemas.microsoft.com/office/drawing/2014/main" id="{F28F1B42-347B-56FC-A6A8-CE08E74E6E2F}"/>
              </a:ext>
            </a:extLst>
          </p:cNvPr>
          <p:cNvCxnSpPr/>
          <p:nvPr/>
        </p:nvCxnSpPr>
        <p:spPr>
          <a:xfrm>
            <a:off x="4484127" y="784729"/>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E077EF7-03CB-A693-D37F-8BEDD5CE019A}"/>
              </a:ext>
            </a:extLst>
          </p:cNvPr>
          <p:cNvCxnSpPr/>
          <p:nvPr/>
        </p:nvCxnSpPr>
        <p:spPr>
          <a:xfrm>
            <a:off x="8258267" y="784729"/>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85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up)">
                                      <p:cBhvr>
                                        <p:cTn id="60" dur="500"/>
                                        <p:tgtEl>
                                          <p:spTgt spid="1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0" grpId="0" animBg="1"/>
      <p:bldP spid="11"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dirty="0"/>
              <a:t>Logic</a:t>
            </a:r>
          </a:p>
        </p:txBody>
      </p:sp>
    </p:spTree>
    <p:extLst>
      <p:ext uri="{BB962C8B-B14F-4D97-AF65-F5344CB8AC3E}">
        <p14:creationId xmlns:p14="http://schemas.microsoft.com/office/powerpoint/2010/main" val="3908565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Propositions</a:t>
            </a:r>
          </a:p>
        </p:txBody>
      </p:sp>
      <p:sp>
        <p:nvSpPr>
          <p:cNvPr id="3" name="Content Placeholder 2"/>
          <p:cNvSpPr>
            <a:spLocks noGrp="1"/>
          </p:cNvSpPr>
          <p:nvPr>
            <p:ph idx="1"/>
          </p:nvPr>
        </p:nvSpPr>
        <p:spPr/>
        <p:txBody>
          <a:bodyPr/>
          <a:lstStyle/>
          <a:p>
            <a:r>
              <a:rPr lang="en-US" dirty="0"/>
              <a:t>Declarative statement that is sufficiently </a:t>
            </a:r>
            <a:r>
              <a:rPr lang="en-US" dirty="0">
                <a:solidFill>
                  <a:srgbClr val="C00000"/>
                </a:solidFill>
              </a:rPr>
              <a:t>objective</a:t>
            </a:r>
            <a:r>
              <a:rPr lang="en-US" dirty="0"/>
              <a:t>, </a:t>
            </a:r>
            <a:r>
              <a:rPr lang="en-US" dirty="0">
                <a:solidFill>
                  <a:srgbClr val="C00000"/>
                </a:solidFill>
              </a:rPr>
              <a:t>meaningful</a:t>
            </a:r>
            <a:r>
              <a:rPr lang="en-US" dirty="0"/>
              <a:t> and precise to </a:t>
            </a:r>
            <a:r>
              <a:rPr lang="en-US" dirty="0">
                <a:solidFill>
                  <a:srgbClr val="C00000"/>
                </a:solidFill>
              </a:rPr>
              <a:t>have a truth value (true or false) </a:t>
            </a:r>
            <a:r>
              <a:rPr lang="en-US" dirty="0"/>
              <a:t>is known as </a:t>
            </a:r>
            <a:r>
              <a:rPr lang="en-US" dirty="0">
                <a:solidFill>
                  <a:srgbClr val="C00000"/>
                </a:solidFill>
              </a:rPr>
              <a:t>proposition.</a:t>
            </a:r>
          </a:p>
          <a:p>
            <a:r>
              <a:rPr lang="en-US" dirty="0">
                <a:solidFill>
                  <a:srgbClr val="0E47A1"/>
                </a:solidFill>
              </a:rPr>
              <a:t>Examples:</a:t>
            </a:r>
          </a:p>
          <a:p>
            <a:pPr marL="914400" lvl="1" indent="-457200">
              <a:buFont typeface="+mj-lt"/>
              <a:buAutoNum type="arabicPeriod"/>
            </a:pPr>
            <a:r>
              <a:rPr lang="en-US" sz="2400" dirty="0"/>
              <a:t>p : Fourteen is an even integer.</a:t>
            </a:r>
          </a:p>
          <a:p>
            <a:pPr marL="914400" lvl="1" indent="-457200">
              <a:buFont typeface="+mj-lt"/>
              <a:buAutoNum type="arabicPeriod"/>
            </a:pPr>
            <a:r>
              <a:rPr lang="en-US" sz="2400" dirty="0"/>
              <a:t>r : 0 = 0</a:t>
            </a:r>
          </a:p>
          <a:p>
            <a:pPr marL="914400" lvl="1" indent="-457200">
              <a:buFont typeface="+mj-lt"/>
              <a:buAutoNum type="arabicPeriod"/>
            </a:pPr>
            <a:r>
              <a:rPr lang="en-US" sz="2400" dirty="0"/>
              <a:t>q : Mumbai is the capital city of India.</a:t>
            </a:r>
          </a:p>
          <a:p>
            <a:pPr marL="914400" lvl="1" indent="-457200">
              <a:buFont typeface="+mj-lt"/>
              <a:buAutoNum type="arabicPeriod"/>
            </a:pPr>
            <a:r>
              <a:rPr lang="en-US" sz="2400" dirty="0"/>
              <a:t>s : a</a:t>
            </a:r>
            <a:r>
              <a:rPr lang="en-US" sz="2400" baseline="30000" dirty="0"/>
              <a:t>2</a:t>
            </a:r>
            <a:r>
              <a:rPr lang="en-US" sz="2400" dirty="0"/>
              <a:t>+b</a:t>
            </a:r>
            <a:r>
              <a:rPr lang="en-US" sz="2400" baseline="30000" dirty="0"/>
              <a:t>2</a:t>
            </a:r>
            <a:r>
              <a:rPr lang="en-US" sz="2400" dirty="0"/>
              <a:t>=4</a:t>
            </a:r>
          </a:p>
          <a:p>
            <a:endParaRPr lang="en-US" dirty="0"/>
          </a:p>
        </p:txBody>
      </p:sp>
      <p:cxnSp>
        <p:nvCxnSpPr>
          <p:cNvPr id="4" name="Straight Connector 3"/>
          <p:cNvCxnSpPr/>
          <p:nvPr/>
        </p:nvCxnSpPr>
        <p:spPr>
          <a:xfrm>
            <a:off x="1100736" y="3434538"/>
            <a:ext cx="1371600"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03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p:sp>
        <p:nvSpPr>
          <p:cNvPr id="3" name="Content Placeholder 2"/>
          <p:cNvSpPr>
            <a:spLocks noGrp="1"/>
          </p:cNvSpPr>
          <p:nvPr>
            <p:ph idx="1"/>
          </p:nvPr>
        </p:nvSpPr>
        <p:spPr>
          <a:xfrm>
            <a:off x="131180" y="3324688"/>
            <a:ext cx="11929641" cy="3129320"/>
          </a:xfrm>
        </p:spPr>
        <p:txBody>
          <a:bodyPr/>
          <a:lstStyle/>
          <a:p>
            <a:r>
              <a:rPr lang="en-US" altLang="en-US" dirty="0">
                <a:ea typeface="ＭＳ Ｐゴシック" panose="020B0600070205080204" pitchFamily="34" charset="-128"/>
              </a:rPr>
              <a:t>The logical connective </a:t>
            </a:r>
            <a:r>
              <a:rPr lang="en-US" altLang="en-US" dirty="0">
                <a:solidFill>
                  <a:srgbClr val="0E47A1"/>
                </a:solidFill>
                <a:ea typeface="ＭＳ Ｐゴシック" panose="020B0600070205080204" pitchFamily="34" charset="-128"/>
              </a:rPr>
              <a:t>Conjunction</a:t>
            </a:r>
            <a:r>
              <a:rPr lang="en-US" altLang="en-US" dirty="0">
                <a:ea typeface="ＭＳ Ｐゴシック" panose="020B0600070205080204" pitchFamily="34" charset="-128"/>
              </a:rPr>
              <a:t> (And) is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 only when </a:t>
            </a:r>
            <a:r>
              <a:rPr lang="en-US" altLang="en-US" dirty="0">
                <a:solidFill>
                  <a:srgbClr val="0E47A1"/>
                </a:solidFill>
                <a:ea typeface="ＭＳ Ｐゴシック" panose="020B0600070205080204" pitchFamily="34" charset="-128"/>
              </a:rPr>
              <a:t>both</a:t>
            </a:r>
            <a:r>
              <a:rPr lang="en-US" altLang="en-US" dirty="0">
                <a:ea typeface="ＭＳ Ｐゴシック" panose="020B0600070205080204" pitchFamily="34" charset="-128"/>
              </a:rPr>
              <a:t> of the propositions are </a:t>
            </a:r>
            <a:r>
              <a:rPr lang="en-US" altLang="en-US" dirty="0">
                <a:solidFill>
                  <a:schemeClr val="tx2"/>
                </a:solidFill>
                <a:ea typeface="ＭＳ Ｐゴシック" panose="020B0600070205080204" pitchFamily="34" charset="-128"/>
              </a:rPr>
              <a:t>true</a:t>
            </a:r>
            <a:r>
              <a:rPr lang="en-US" altLang="en-US" dirty="0">
                <a:ea typeface="ＭＳ Ｐゴシック" panose="020B0600070205080204" pitchFamily="34" charset="-128"/>
              </a:rPr>
              <a:t>. </a:t>
            </a:r>
            <a:endParaRPr lang="en-US" altLang="en-US" u="sng" dirty="0">
              <a:ea typeface="ＭＳ Ｐゴシック" panose="020B0600070205080204" pitchFamily="34" charset="-128"/>
            </a:endParaRP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altLang="en-US" dirty="0">
                <a:solidFill>
                  <a:srgbClr val="0E47A1"/>
                </a:solidFill>
                <a:ea typeface="ＭＳ Ｐゴシック" panose="020B0600070205080204" pitchFamily="34" charset="-128"/>
              </a:rPr>
              <a:t>	Truth table</a:t>
            </a:r>
          </a:p>
          <a:p>
            <a:pPr lvl="1"/>
            <a:r>
              <a:rPr lang="en-US" altLang="en-US" sz="2400" dirty="0">
                <a:ea typeface="ＭＳ Ｐゴシック" panose="020B0600070205080204" pitchFamily="34" charset="-128"/>
              </a:rPr>
              <a:t>p : It is raining</a:t>
            </a:r>
          </a:p>
          <a:p>
            <a:pPr lvl="1"/>
            <a:r>
              <a:rPr lang="en-US" altLang="en-US" sz="2400" dirty="0">
                <a:ea typeface="ＭＳ Ｐゴシック" panose="020B0600070205080204" pitchFamily="34" charset="-128"/>
              </a:rPr>
              <a:t>q : It is warm</a:t>
            </a:r>
          </a:p>
          <a:p>
            <a:pPr lvl="1"/>
            <a:r>
              <a:rPr lang="en-US" altLang="en-US" sz="2400" dirty="0">
                <a:ea typeface="ＭＳ Ｐゴシック" panose="020B0600070205080204" pitchFamily="34" charset="-128"/>
              </a:rPr>
              <a:t>r : It is raining </a:t>
            </a:r>
            <a:r>
              <a:rPr lang="en-US" altLang="en-US" sz="2400" b="1" dirty="0">
                <a:solidFill>
                  <a:srgbClr val="C00000"/>
                </a:solidFill>
                <a:ea typeface="ＭＳ Ｐゴシック" panose="020B0600070205080204" pitchFamily="34" charset="-128"/>
              </a:rPr>
              <a:t>AND</a:t>
            </a:r>
            <a:r>
              <a:rPr lang="en-US" altLang="en-US" sz="2400" dirty="0">
                <a:ea typeface="ＭＳ Ｐゴシック" panose="020B0600070205080204" pitchFamily="34" charset="-128"/>
              </a:rPr>
              <a:t> it is warm</a:t>
            </a:r>
          </a:p>
          <a:p>
            <a:endParaRPr lang="en-US" dirty="0"/>
          </a:p>
        </p:txBody>
      </p:sp>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graphicFrame>
        <p:nvGraphicFramePr>
          <p:cNvPr id="13" name="Table 12"/>
          <p:cNvGraphicFramePr>
            <a:graphicFrameLocks noGrp="1"/>
          </p:cNvGraphicFramePr>
          <p:nvPr>
            <p:extLst>
              <p:ext uri="{D42A27DB-BD31-4B8C-83A1-F6EECF244321}">
                <p14:modId xmlns:p14="http://schemas.microsoft.com/office/powerpoint/2010/main" val="84565788"/>
              </p:ext>
            </p:extLst>
          </p:nvPr>
        </p:nvGraphicFramePr>
        <p:xfrm>
          <a:off x="5833878" y="4342466"/>
          <a:ext cx="3399020" cy="1854200"/>
        </p:xfrm>
        <a:graphic>
          <a:graphicData uri="http://schemas.openxmlformats.org/drawingml/2006/table">
            <a:tbl>
              <a:tblPr firstRow="1" bandRow="1">
                <a:tableStyleId>{D7AC3CCA-C797-4891-BE02-D94E43425B78}</a:tableStyleId>
              </a:tblPr>
              <a:tblGrid>
                <a:gridCol w="855218">
                  <a:extLst>
                    <a:ext uri="{9D8B030D-6E8A-4147-A177-3AD203B41FA5}">
                      <a16:colId xmlns:a16="http://schemas.microsoft.com/office/drawing/2014/main" val="20000"/>
                    </a:ext>
                  </a:extLst>
                </a:gridCol>
                <a:gridCol w="977392">
                  <a:extLst>
                    <a:ext uri="{9D8B030D-6E8A-4147-A177-3AD203B41FA5}">
                      <a16:colId xmlns:a16="http://schemas.microsoft.com/office/drawing/2014/main" val="20001"/>
                    </a:ext>
                  </a:extLst>
                </a:gridCol>
                <a:gridCol w="1566410">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r = p ^ q</a:t>
                      </a:r>
                    </a:p>
                  </a:txBody>
                  <a:tcPr>
                    <a:noFill/>
                  </a:tcPr>
                </a:tc>
                <a:extLst>
                  <a:ext uri="{0D108BD9-81ED-4DB2-BD59-A6C34878D82A}">
                    <a16:rowId xmlns:a16="http://schemas.microsoft.com/office/drawing/2014/main" val="10000"/>
                  </a:ext>
                </a:extLst>
              </a:tr>
              <a:tr h="370840">
                <a:tc>
                  <a:txBody>
                    <a:bodyPr/>
                    <a:lstStyle/>
                    <a:p>
                      <a:pPr algn="ctr"/>
                      <a:r>
                        <a:rPr lang="en-US" dirty="0"/>
                        <a:t>True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1"/>
                  </a:ext>
                </a:extLst>
              </a:tr>
              <a:tr h="370840">
                <a:tc>
                  <a:txBody>
                    <a:bodyPr/>
                    <a:lstStyle/>
                    <a:p>
                      <a:pPr algn="ctr"/>
                      <a:r>
                        <a:rPr lang="en-US" dirty="0"/>
                        <a:t>True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2"/>
                  </a:ext>
                </a:extLst>
              </a:tr>
              <a:tr h="370840">
                <a:tc>
                  <a:txBody>
                    <a:bodyPr/>
                    <a:lstStyle/>
                    <a:p>
                      <a:pPr algn="ctr"/>
                      <a:r>
                        <a:rPr lang="en-US" dirty="0"/>
                        <a:t>False</a:t>
                      </a:r>
                    </a:p>
                  </a:txBody>
                  <a:tcPr>
                    <a:noFill/>
                  </a:tcPr>
                </a:tc>
                <a:tc>
                  <a:txBody>
                    <a:bodyPr/>
                    <a:lstStyle/>
                    <a:p>
                      <a:pPr algn="ctr"/>
                      <a:r>
                        <a:rPr lang="en-US" dirty="0"/>
                        <a:t>True</a:t>
                      </a:r>
                    </a:p>
                  </a:txBody>
                  <a:tcPr>
                    <a:noFill/>
                  </a:tcPr>
                </a:tc>
                <a:tc>
                  <a:txBody>
                    <a:bodyPr/>
                    <a:lstStyle/>
                    <a:p>
                      <a:pPr algn="ctr"/>
                      <a:r>
                        <a:rPr lang="en-US" dirty="0"/>
                        <a:t>False</a:t>
                      </a:r>
                    </a:p>
                  </a:txBody>
                  <a:tcPr>
                    <a:noFill/>
                  </a:tcPr>
                </a:tc>
                <a:extLst>
                  <a:ext uri="{0D108BD9-81ED-4DB2-BD59-A6C34878D82A}">
                    <a16:rowId xmlns:a16="http://schemas.microsoft.com/office/drawing/2014/main" val="10003"/>
                  </a:ext>
                </a:extLst>
              </a:tr>
              <a:tr h="370840">
                <a:tc>
                  <a:txBody>
                    <a:bodyPr/>
                    <a:lstStyle/>
                    <a:p>
                      <a:pPr algn="ctr"/>
                      <a:r>
                        <a:rPr lang="en-US" dirty="0"/>
                        <a:t>False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4"/>
                  </a:ext>
                </a:extLst>
              </a:tr>
            </a:tbl>
          </a:graphicData>
        </a:graphic>
      </p:graphicFrame>
      <p:sp>
        <p:nvSpPr>
          <p:cNvPr id="14" name="Rectangle 13"/>
          <p:cNvSpPr/>
          <p:nvPr/>
        </p:nvSpPr>
        <p:spPr>
          <a:xfrm>
            <a:off x="5986274" y="478895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798245" y="4798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219814" y="47750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986276" y="5179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843761"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199496"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98627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843761" y="55497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19949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6019611" y="5886905"/>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803007" y="587718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8199494" y="589722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6549216" y="3828919"/>
            <a:ext cx="1677453" cy="30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32474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35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4000"/>
                            </p:stCondLst>
                            <p:childTnLst>
                              <p:par>
                                <p:cTn id="29" presetID="22" presetClass="entr" presetSubtype="1" fill="hold" grpId="0" nodeType="afterEffect">
                                  <p:stCondLst>
                                    <p:cond delay="50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5000"/>
                            </p:stCondLst>
                            <p:childTnLst>
                              <p:par>
                                <p:cTn id="33" presetID="22" presetClass="entr" presetSubtype="1"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up)">
                                      <p:cBhvr>
                                        <p:cTn id="35" dur="500"/>
                                        <p:tgtEl>
                                          <p:spTgt spid="4"/>
                                        </p:tgtEl>
                                      </p:cBhvr>
                                    </p:animEffect>
                                  </p:childTnLst>
                                </p:cTn>
                              </p:par>
                            </p:childTnLst>
                          </p:cTn>
                        </p:par>
                        <p:par>
                          <p:cTn id="36" fill="hold">
                            <p:stCondLst>
                              <p:cond delay="5500"/>
                            </p:stCondLst>
                            <p:childTnLst>
                              <p:par>
                                <p:cTn id="37" presetID="22" presetClass="entr" presetSubtype="1" fill="hold" grpId="0" nodeType="afterEffect">
                                  <p:stCondLst>
                                    <p:cond delay="50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par>
                                <p:cTn id="40" presetID="22" presetClass="entr" presetSubtype="4" fill="hold"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wipe(down)">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mph" presetSubtype="2" fill="hold" nodeType="clickEffect">
                                  <p:stCondLst>
                                    <p:cond delay="0"/>
                                  </p:stCondLst>
                                  <p:childTnLst>
                                    <p:animClr clrSpc="rgb" dir="cw">
                                      <p:cBhvr>
                                        <p:cTn id="46" dur="2000" fill="hold"/>
                                        <p:tgtEl>
                                          <p:spTgt spid="6"/>
                                        </p:tgtEl>
                                        <p:attrNameLst>
                                          <p:attrName>fillcolor</p:attrName>
                                        </p:attrNameLst>
                                      </p:cBhvr>
                                      <p:to>
                                        <a:srgbClr val="0972C6"/>
                                      </p:to>
                                    </p:animClr>
                                    <p:set>
                                      <p:cBhvr>
                                        <p:cTn id="47" dur="2000" fill="hold"/>
                                        <p:tgtEl>
                                          <p:spTgt spid="6"/>
                                        </p:tgtEl>
                                        <p:attrNameLst>
                                          <p:attrName>fill.type</p:attrName>
                                        </p:attrNameLst>
                                      </p:cBhvr>
                                      <p:to>
                                        <p:strVal val="solid"/>
                                      </p:to>
                                    </p:set>
                                    <p:set>
                                      <p:cBhvr>
                                        <p:cTn id="48" dur="2000" fill="hold"/>
                                        <p:tgtEl>
                                          <p:spTgt spid="6"/>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14"/>
                                        </p:tgtEl>
                                      </p:cBhvr>
                                    </p:animEffect>
                                    <p:set>
                                      <p:cBhvr>
                                        <p:cTn id="81" dur="1" fill="hold">
                                          <p:stCondLst>
                                            <p:cond delay="499"/>
                                          </p:stCondLst>
                                        </p:cTn>
                                        <p:tgtEl>
                                          <p:spTgt spid="1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15"/>
                                        </p:tgtEl>
                                      </p:cBhvr>
                                    </p:animEffect>
                                    <p:set>
                                      <p:cBhvr>
                                        <p:cTn id="86" dur="1" fill="hold">
                                          <p:stCondLst>
                                            <p:cond delay="499"/>
                                          </p:stCondLst>
                                        </p:cTn>
                                        <p:tgtEl>
                                          <p:spTgt spid="1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16"/>
                                        </p:tgtEl>
                                      </p:cBhvr>
                                    </p:animEffect>
                                    <p:set>
                                      <p:cBhvr>
                                        <p:cTn id="91" dur="1" fill="hold">
                                          <p:stCondLst>
                                            <p:cond delay="499"/>
                                          </p:stCondLst>
                                        </p:cTn>
                                        <p:tgtEl>
                                          <p:spTgt spid="16"/>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17"/>
                                        </p:tgtEl>
                                      </p:cBhvr>
                                    </p:animEffect>
                                    <p:set>
                                      <p:cBhvr>
                                        <p:cTn id="96" dur="1" fill="hold">
                                          <p:stCondLst>
                                            <p:cond delay="499"/>
                                          </p:stCondLst>
                                        </p:cTn>
                                        <p:tgtEl>
                                          <p:spTgt spid="17"/>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0" nodeType="clickEffect">
                                  <p:stCondLst>
                                    <p:cond delay="0"/>
                                  </p:stCondLst>
                                  <p:childTnLst>
                                    <p:animEffect transition="out" filter="fade">
                                      <p:cBhvr>
                                        <p:cTn id="100" dur="500"/>
                                        <p:tgtEl>
                                          <p:spTgt spid="18"/>
                                        </p:tgtEl>
                                      </p:cBhvr>
                                    </p:animEffect>
                                    <p:set>
                                      <p:cBhvr>
                                        <p:cTn id="101" dur="1" fill="hold">
                                          <p:stCondLst>
                                            <p:cond delay="499"/>
                                          </p:stCondLst>
                                        </p:cTn>
                                        <p:tgtEl>
                                          <p:spTgt spid="1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xit" presetSubtype="0" fill="hold" grpId="0" nodeType="clickEffect">
                                  <p:stCondLst>
                                    <p:cond delay="0"/>
                                  </p:stCondLst>
                                  <p:childTnLst>
                                    <p:animEffect transition="out" filter="fade">
                                      <p:cBhvr>
                                        <p:cTn id="105" dur="500"/>
                                        <p:tgtEl>
                                          <p:spTgt spid="19"/>
                                        </p:tgtEl>
                                      </p:cBhvr>
                                    </p:animEffect>
                                    <p:set>
                                      <p:cBhvr>
                                        <p:cTn id="106" dur="1" fill="hold">
                                          <p:stCondLst>
                                            <p:cond delay="499"/>
                                          </p:stCondLst>
                                        </p:cTn>
                                        <p:tgtEl>
                                          <p:spTgt spid="1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0" presetClass="exit" presetSubtype="0" fill="hold" grpId="0" nodeType="clickEffect">
                                  <p:stCondLst>
                                    <p:cond delay="0"/>
                                  </p:stCondLst>
                                  <p:childTnLst>
                                    <p:animEffect transition="out" filter="fade">
                                      <p:cBhvr>
                                        <p:cTn id="110" dur="500"/>
                                        <p:tgtEl>
                                          <p:spTgt spid="20"/>
                                        </p:tgtEl>
                                      </p:cBhvr>
                                    </p:animEffect>
                                    <p:set>
                                      <p:cBhvr>
                                        <p:cTn id="111" dur="1" fill="hold">
                                          <p:stCondLst>
                                            <p:cond delay="499"/>
                                          </p:stCondLst>
                                        </p:cTn>
                                        <p:tgtEl>
                                          <p:spTgt spid="2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10" presetClass="exit" presetSubtype="0" fill="hold" grpId="0" nodeType="clickEffect">
                                  <p:stCondLst>
                                    <p:cond delay="0"/>
                                  </p:stCondLst>
                                  <p:childTnLst>
                                    <p:animEffect transition="out" filter="fade">
                                      <p:cBhvr>
                                        <p:cTn id="115" dur="500"/>
                                        <p:tgtEl>
                                          <p:spTgt spid="21"/>
                                        </p:tgtEl>
                                      </p:cBhvr>
                                    </p:animEffect>
                                    <p:set>
                                      <p:cBhvr>
                                        <p:cTn id="116" dur="1" fill="hold">
                                          <p:stCondLst>
                                            <p:cond delay="499"/>
                                          </p:stCondLst>
                                        </p:cTn>
                                        <p:tgtEl>
                                          <p:spTgt spid="2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xit" presetSubtype="0" fill="hold" grpId="0" nodeType="clickEffect">
                                  <p:stCondLst>
                                    <p:cond delay="0"/>
                                  </p:stCondLst>
                                  <p:childTnLst>
                                    <p:animEffect transition="out" filter="fade">
                                      <p:cBhvr>
                                        <p:cTn id="120" dur="500"/>
                                        <p:tgtEl>
                                          <p:spTgt spid="22"/>
                                        </p:tgtEl>
                                      </p:cBhvr>
                                    </p:animEffect>
                                    <p:set>
                                      <p:cBhvr>
                                        <p:cTn id="121" dur="1" fill="hold">
                                          <p:stCondLst>
                                            <p:cond delay="499"/>
                                          </p:stCondLst>
                                        </p:cTn>
                                        <p:tgtEl>
                                          <p:spTgt spid="2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0" nodeType="clickEffect">
                                  <p:stCondLst>
                                    <p:cond delay="0"/>
                                  </p:stCondLst>
                                  <p:childTnLst>
                                    <p:animEffect transition="out" filter="fade">
                                      <p:cBhvr>
                                        <p:cTn id="125" dur="500"/>
                                        <p:tgtEl>
                                          <p:spTgt spid="23"/>
                                        </p:tgtEl>
                                      </p:cBhvr>
                                    </p:animEffect>
                                    <p:set>
                                      <p:cBhvr>
                                        <p:cTn id="126" dur="1" fill="hold">
                                          <p:stCondLst>
                                            <p:cond delay="499"/>
                                          </p:stCondLst>
                                        </p:cTn>
                                        <p:tgtEl>
                                          <p:spTgt spid="23"/>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grpId="0" nodeType="clickEffect">
                                  <p:stCondLst>
                                    <p:cond delay="0"/>
                                  </p:stCondLst>
                                  <p:childTnLst>
                                    <p:animEffect transition="out" filter="fade">
                                      <p:cBhvr>
                                        <p:cTn id="130" dur="500"/>
                                        <p:tgtEl>
                                          <p:spTgt spid="24"/>
                                        </p:tgtEl>
                                      </p:cBhvr>
                                    </p:animEffect>
                                    <p:set>
                                      <p:cBhvr>
                                        <p:cTn id="131" dur="1" fill="hold">
                                          <p:stCondLst>
                                            <p:cond delay="499"/>
                                          </p:stCondLst>
                                        </p:cTn>
                                        <p:tgtEl>
                                          <p:spTgt spid="24"/>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0" nodeType="clickEffect">
                                  <p:stCondLst>
                                    <p:cond delay="0"/>
                                  </p:stCondLst>
                                  <p:childTnLst>
                                    <p:animEffect transition="out" filter="fade">
                                      <p:cBhvr>
                                        <p:cTn id="135" dur="500"/>
                                        <p:tgtEl>
                                          <p:spTgt spid="25"/>
                                        </p:tgtEl>
                                      </p:cBhvr>
                                    </p:animEffect>
                                    <p:set>
                                      <p:cBhvr>
                                        <p:cTn id="13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p:sp>
        <p:nvSpPr>
          <p:cNvPr id="3" name="Content Placeholder 2"/>
          <p:cNvSpPr>
            <a:spLocks noGrp="1"/>
          </p:cNvSpPr>
          <p:nvPr>
            <p:ph idx="1"/>
          </p:nvPr>
        </p:nvSpPr>
        <p:spPr>
          <a:xfrm>
            <a:off x="131180" y="3324688"/>
            <a:ext cx="11929641" cy="3129320"/>
          </a:xfrm>
        </p:spPr>
        <p:txBody>
          <a:bodyPr/>
          <a:lstStyle/>
          <a:p>
            <a:r>
              <a:rPr lang="en-US" altLang="en-US" dirty="0">
                <a:ea typeface="ＭＳ Ｐゴシック" panose="020B0600070205080204" pitchFamily="34" charset="-128"/>
              </a:rPr>
              <a:t>The logical </a:t>
            </a:r>
            <a:r>
              <a:rPr lang="en-US" altLang="en-US" dirty="0">
                <a:solidFill>
                  <a:srgbClr val="0E47A1"/>
                </a:solidFill>
                <a:ea typeface="ＭＳ Ｐゴシック" panose="020B0600070205080204" pitchFamily="34" charset="-128"/>
              </a:rPr>
              <a:t>disjunction</a:t>
            </a:r>
            <a:r>
              <a:rPr lang="en-US" altLang="en-US" dirty="0">
                <a:ea typeface="ＭＳ Ｐゴシック" panose="020B0600070205080204" pitchFamily="34" charset="-128"/>
              </a:rPr>
              <a:t>, or logical OR, is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 if </a:t>
            </a:r>
            <a:r>
              <a:rPr lang="en-US" altLang="en-US" dirty="0">
                <a:solidFill>
                  <a:srgbClr val="0E47A1"/>
                </a:solidFill>
                <a:ea typeface="ＭＳ Ｐゴシック" panose="020B0600070205080204" pitchFamily="34" charset="-128"/>
              </a:rPr>
              <a:t>one or both </a:t>
            </a:r>
            <a:r>
              <a:rPr lang="en-US" altLang="en-US" dirty="0">
                <a:ea typeface="ＭＳ Ｐゴシック" panose="020B0600070205080204" pitchFamily="34" charset="-128"/>
              </a:rPr>
              <a:t>of the propositions are </a:t>
            </a:r>
            <a:r>
              <a:rPr lang="en-US" altLang="en-US" dirty="0">
                <a:solidFill>
                  <a:srgbClr val="0E47A1"/>
                </a:solidFill>
                <a:ea typeface="ＭＳ Ｐゴシック" panose="020B0600070205080204" pitchFamily="34" charset="-128"/>
              </a:rPr>
              <a:t>true</a:t>
            </a:r>
            <a:r>
              <a:rPr lang="en-US" altLang="en-US" dirty="0">
                <a:ea typeface="ＭＳ Ｐゴシック" panose="020B0600070205080204" pitchFamily="34" charset="-128"/>
              </a:rPr>
              <a:t>.</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altLang="en-US" dirty="0">
                <a:solidFill>
                  <a:srgbClr val="0E47A1"/>
                </a:solidFill>
                <a:ea typeface="ＭＳ Ｐゴシック" panose="020B0600070205080204" pitchFamily="34" charset="-128"/>
              </a:rPr>
              <a:t>Truth table</a:t>
            </a:r>
          </a:p>
          <a:p>
            <a:pPr lvl="1"/>
            <a:r>
              <a:rPr lang="en-US" altLang="en-US" sz="2400" dirty="0">
                <a:ea typeface="ＭＳ Ｐゴシック" panose="020B0600070205080204" pitchFamily="34" charset="-128"/>
              </a:rPr>
              <a:t>p : 2 + 2 = 5</a:t>
            </a:r>
          </a:p>
          <a:p>
            <a:pPr lvl="1"/>
            <a:r>
              <a:rPr lang="en-US" altLang="en-US" sz="2400" dirty="0">
                <a:ea typeface="ＭＳ Ｐゴシック" panose="020B0600070205080204" pitchFamily="34" charset="-128"/>
              </a:rPr>
              <a:t>q : 1 &lt; 2</a:t>
            </a:r>
          </a:p>
          <a:p>
            <a:pPr lvl="1"/>
            <a:r>
              <a:rPr lang="en-US" altLang="en-US" sz="2400" dirty="0">
                <a:ea typeface="ＭＳ Ｐゴシック" panose="020B0600070205080204" pitchFamily="34" charset="-128"/>
              </a:rPr>
              <a:t>r : 2 + 2 = 5 </a:t>
            </a:r>
            <a:r>
              <a:rPr lang="en-US" altLang="en-US" sz="2400" b="1" dirty="0">
                <a:solidFill>
                  <a:srgbClr val="C00000"/>
                </a:solidFill>
                <a:ea typeface="ＭＳ Ｐゴシック" panose="020B0600070205080204" pitchFamily="34" charset="-128"/>
              </a:rPr>
              <a:t>OR</a:t>
            </a:r>
            <a:r>
              <a:rPr lang="en-US" altLang="en-US" sz="2400" dirty="0">
                <a:ea typeface="ＭＳ Ｐゴシック" panose="020B0600070205080204" pitchFamily="34" charset="-128"/>
              </a:rPr>
              <a:t> 1 &lt; 2</a:t>
            </a:r>
          </a:p>
          <a:p>
            <a:endParaRPr lang="en-US" dirty="0"/>
          </a:p>
        </p:txBody>
      </p:sp>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graphicFrame>
        <p:nvGraphicFramePr>
          <p:cNvPr id="13" name="Table 12"/>
          <p:cNvGraphicFramePr>
            <a:graphicFrameLocks noGrp="1"/>
          </p:cNvGraphicFramePr>
          <p:nvPr/>
        </p:nvGraphicFramePr>
        <p:xfrm>
          <a:off x="5833878" y="4342466"/>
          <a:ext cx="3399020" cy="1854200"/>
        </p:xfrm>
        <a:graphic>
          <a:graphicData uri="http://schemas.openxmlformats.org/drawingml/2006/table">
            <a:tbl>
              <a:tblPr firstRow="1" bandRow="1">
                <a:tableStyleId>{D7AC3CCA-C797-4891-BE02-D94E43425B78}</a:tableStyleId>
              </a:tblPr>
              <a:tblGrid>
                <a:gridCol w="855218">
                  <a:extLst>
                    <a:ext uri="{9D8B030D-6E8A-4147-A177-3AD203B41FA5}">
                      <a16:colId xmlns:a16="http://schemas.microsoft.com/office/drawing/2014/main" val="20000"/>
                    </a:ext>
                  </a:extLst>
                </a:gridCol>
                <a:gridCol w="977392">
                  <a:extLst>
                    <a:ext uri="{9D8B030D-6E8A-4147-A177-3AD203B41FA5}">
                      <a16:colId xmlns:a16="http://schemas.microsoft.com/office/drawing/2014/main" val="20001"/>
                    </a:ext>
                  </a:extLst>
                </a:gridCol>
                <a:gridCol w="1566410">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r = p v q</a:t>
                      </a:r>
                    </a:p>
                  </a:txBody>
                  <a:tcPr>
                    <a:noFill/>
                  </a:tcPr>
                </a:tc>
                <a:extLst>
                  <a:ext uri="{0D108BD9-81ED-4DB2-BD59-A6C34878D82A}">
                    <a16:rowId xmlns:a16="http://schemas.microsoft.com/office/drawing/2014/main" val="10000"/>
                  </a:ext>
                </a:extLst>
              </a:tr>
              <a:tr h="370840">
                <a:tc>
                  <a:txBody>
                    <a:bodyPr/>
                    <a:lstStyle/>
                    <a:p>
                      <a:pPr algn="ctr"/>
                      <a:r>
                        <a:rPr lang="en-US" dirty="0"/>
                        <a:t>True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1"/>
                  </a:ext>
                </a:extLst>
              </a:tr>
              <a:tr h="370840">
                <a:tc>
                  <a:txBody>
                    <a:bodyPr/>
                    <a:lstStyle/>
                    <a:p>
                      <a:pPr algn="ctr"/>
                      <a:r>
                        <a:rPr lang="en-US" dirty="0"/>
                        <a:t>True</a:t>
                      </a:r>
                    </a:p>
                  </a:txBody>
                  <a:tcPr>
                    <a:noFill/>
                  </a:tcPr>
                </a:tc>
                <a:tc>
                  <a:txBody>
                    <a:bodyPr/>
                    <a:lstStyle/>
                    <a:p>
                      <a:pPr algn="ctr"/>
                      <a:r>
                        <a:rPr lang="en-US" dirty="0"/>
                        <a:t>False</a:t>
                      </a:r>
                    </a:p>
                  </a:txBody>
                  <a:tcPr>
                    <a:noFill/>
                  </a:tcPr>
                </a:tc>
                <a:tc>
                  <a:txBody>
                    <a:bodyPr/>
                    <a:lstStyle/>
                    <a:p>
                      <a:pPr algn="ctr"/>
                      <a:r>
                        <a:rPr lang="en-US" dirty="0"/>
                        <a:t>True</a:t>
                      </a:r>
                    </a:p>
                  </a:txBody>
                  <a:tcPr>
                    <a:noFill/>
                  </a:tcPr>
                </a:tc>
                <a:extLst>
                  <a:ext uri="{0D108BD9-81ED-4DB2-BD59-A6C34878D82A}">
                    <a16:rowId xmlns:a16="http://schemas.microsoft.com/office/drawing/2014/main" val="10002"/>
                  </a:ext>
                </a:extLst>
              </a:tr>
              <a:tr h="370840">
                <a:tc>
                  <a:txBody>
                    <a:bodyPr/>
                    <a:lstStyle/>
                    <a:p>
                      <a:pPr algn="ctr"/>
                      <a:r>
                        <a:rPr lang="en-US" dirty="0"/>
                        <a:t>False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3"/>
                  </a:ext>
                </a:extLst>
              </a:tr>
              <a:tr h="370840">
                <a:tc>
                  <a:txBody>
                    <a:bodyPr/>
                    <a:lstStyle/>
                    <a:p>
                      <a:pPr algn="ctr"/>
                      <a:r>
                        <a:rPr lang="en-US" dirty="0"/>
                        <a:t>False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4"/>
                  </a:ext>
                </a:extLst>
              </a:tr>
            </a:tbl>
          </a:graphicData>
        </a:graphic>
      </p:graphicFrame>
      <p:sp>
        <p:nvSpPr>
          <p:cNvPr id="14" name="Rectangle 13"/>
          <p:cNvSpPr/>
          <p:nvPr/>
        </p:nvSpPr>
        <p:spPr>
          <a:xfrm>
            <a:off x="5986274" y="478895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6798245" y="47980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8219814" y="47750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5986276" y="517011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843761"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8219816" y="516619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98627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6843761" y="5535691"/>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8219816" y="553688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6019611" y="5886905"/>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803007" y="587718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8219814" y="589722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6549216" y="3828919"/>
            <a:ext cx="1677453" cy="30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85210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0"/>
                                        </p:tgtEl>
                                        <p:attrNameLst>
                                          <p:attrName>fillcolor</p:attrName>
                                        </p:attrNameLst>
                                      </p:cBhvr>
                                      <p:to>
                                        <a:srgbClr val="0972C6"/>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0" nodeType="clickEffect">
                                  <p:stCondLst>
                                    <p:cond delay="0"/>
                                  </p:stCondLst>
                                  <p:childTnLst>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0" nodeType="clickEffect">
                                  <p:stCondLst>
                                    <p:cond delay="0"/>
                                  </p:stCondLst>
                                  <p:childTnLst>
                                    <p:animEffect transition="out" filter="fade">
                                      <p:cBhvr>
                                        <p:cTn id="60" dur="500"/>
                                        <p:tgtEl>
                                          <p:spTgt spid="18"/>
                                        </p:tgtEl>
                                      </p:cBhvr>
                                    </p:animEffect>
                                    <p:set>
                                      <p:cBhvr>
                                        <p:cTn id="61" dur="1" fill="hold">
                                          <p:stCondLst>
                                            <p:cond delay="499"/>
                                          </p:stCondLst>
                                        </p:cTn>
                                        <p:tgtEl>
                                          <p:spTgt spid="1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0" nodeType="click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20"/>
                                        </p:tgtEl>
                                      </p:cBhvr>
                                    </p:animEffect>
                                    <p:set>
                                      <p:cBhvr>
                                        <p:cTn id="71" dur="1" fill="hold">
                                          <p:stCondLst>
                                            <p:cond delay="499"/>
                                          </p:stCondLst>
                                        </p:cTn>
                                        <p:tgtEl>
                                          <p:spTgt spid="20"/>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0" nodeType="clickEffect">
                                  <p:stCondLst>
                                    <p:cond delay="0"/>
                                  </p:stCondLst>
                                  <p:childTnLst>
                                    <p:animEffect transition="out" filter="fade">
                                      <p:cBhvr>
                                        <p:cTn id="75" dur="500"/>
                                        <p:tgtEl>
                                          <p:spTgt spid="21"/>
                                        </p:tgtEl>
                                      </p:cBhvr>
                                    </p:animEffect>
                                    <p:set>
                                      <p:cBhvr>
                                        <p:cTn id="76" dur="1" fill="hold">
                                          <p:stCondLst>
                                            <p:cond delay="499"/>
                                          </p:stCondLst>
                                        </p:cTn>
                                        <p:tgtEl>
                                          <p:spTgt spid="2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0" nodeType="clickEffect">
                                  <p:stCondLst>
                                    <p:cond delay="0"/>
                                  </p:stCondLst>
                                  <p:childTnLst>
                                    <p:animEffect transition="out" filter="fade">
                                      <p:cBhvr>
                                        <p:cTn id="80" dur="500"/>
                                        <p:tgtEl>
                                          <p:spTgt spid="22"/>
                                        </p:tgtEl>
                                      </p:cBhvr>
                                    </p:animEffect>
                                    <p:set>
                                      <p:cBhvr>
                                        <p:cTn id="81" dur="1" fill="hold">
                                          <p:stCondLst>
                                            <p:cond delay="499"/>
                                          </p:stCondLst>
                                        </p:cTn>
                                        <p:tgtEl>
                                          <p:spTgt spid="22"/>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0" nodeType="clickEffect">
                                  <p:stCondLst>
                                    <p:cond delay="0"/>
                                  </p:stCondLst>
                                  <p:childTnLst>
                                    <p:animEffect transition="out" filter="fade">
                                      <p:cBhvr>
                                        <p:cTn id="85" dur="500"/>
                                        <p:tgtEl>
                                          <p:spTgt spid="23"/>
                                        </p:tgtEl>
                                      </p:cBhvr>
                                    </p:animEffect>
                                    <p:set>
                                      <p:cBhvr>
                                        <p:cTn id="86" dur="1" fill="hold">
                                          <p:stCondLst>
                                            <p:cond delay="499"/>
                                          </p:stCondLst>
                                        </p:cTn>
                                        <p:tgtEl>
                                          <p:spTgt spid="2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0" nodeType="clickEffect">
                                  <p:stCondLst>
                                    <p:cond delay="0"/>
                                  </p:stCondLst>
                                  <p:childTnLst>
                                    <p:animEffect transition="out" filter="fade">
                                      <p:cBhvr>
                                        <p:cTn id="90" dur="500"/>
                                        <p:tgtEl>
                                          <p:spTgt spid="24"/>
                                        </p:tgtEl>
                                      </p:cBhvr>
                                    </p:animEffect>
                                    <p:set>
                                      <p:cBhvr>
                                        <p:cTn id="91" dur="1" fill="hold">
                                          <p:stCondLst>
                                            <p:cond delay="499"/>
                                          </p:stCondLst>
                                        </p:cTn>
                                        <p:tgtEl>
                                          <p:spTgt spid="24"/>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0" nodeType="clickEffect">
                                  <p:stCondLst>
                                    <p:cond delay="0"/>
                                  </p:stCondLst>
                                  <p:childTnLst>
                                    <p:animEffect transition="out" filter="fade">
                                      <p:cBhvr>
                                        <p:cTn id="95" dur="500"/>
                                        <p:tgtEl>
                                          <p:spTgt spid="25"/>
                                        </p:tgtEl>
                                      </p:cBhvr>
                                    </p:animEffect>
                                    <p:set>
                                      <p:cBhvr>
                                        <p:cTn id="9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p:sp>
        <p:nvSpPr>
          <p:cNvPr id="3" name="Content Placeholder 2"/>
          <p:cNvSpPr>
            <a:spLocks noGrp="1"/>
          </p:cNvSpPr>
          <p:nvPr>
            <p:ph idx="1"/>
          </p:nvPr>
        </p:nvSpPr>
        <p:spPr>
          <a:xfrm>
            <a:off x="131180" y="3324688"/>
            <a:ext cx="11929641" cy="3129320"/>
          </a:xfrm>
        </p:spPr>
        <p:txBody>
          <a:bodyPr/>
          <a:lstStyle/>
          <a:p>
            <a:r>
              <a:rPr lang="en-US" altLang="en-US" dirty="0">
                <a:ea typeface="ＭＳ Ｐゴシック" panose="020B0600070205080204" pitchFamily="34" charset="-128"/>
                <a:sym typeface="Symbol" panose="05050102010706020507" pitchFamily="18" charset="2"/>
              </a:rPr>
              <a:t>p, t</a:t>
            </a:r>
            <a:r>
              <a:rPr lang="en-US" altLang="en-US" dirty="0">
                <a:ea typeface="ＭＳ Ｐゴシック" panose="020B0600070205080204" pitchFamily="34" charset="-128"/>
              </a:rPr>
              <a:t>he </a:t>
            </a:r>
            <a:r>
              <a:rPr lang="en-US" altLang="en-US" dirty="0">
                <a:solidFill>
                  <a:srgbClr val="0E47A1"/>
                </a:solidFill>
                <a:ea typeface="ＭＳ Ｐゴシック" panose="020B0600070205080204" pitchFamily="34" charset="-128"/>
              </a:rPr>
              <a:t>negation</a:t>
            </a:r>
            <a:r>
              <a:rPr lang="en-US" altLang="en-US" dirty="0">
                <a:ea typeface="ＭＳ Ｐゴシック" panose="020B0600070205080204" pitchFamily="34" charset="-128"/>
              </a:rPr>
              <a:t> of a proposition p, is also a proposition.</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altLang="en-US" dirty="0">
                <a:solidFill>
                  <a:srgbClr val="0E47A1"/>
                </a:solidFill>
                <a:ea typeface="ＭＳ Ｐゴシック" panose="020B0600070205080204" pitchFamily="34" charset="-128"/>
              </a:rPr>
              <a:t>		Truth table</a:t>
            </a:r>
          </a:p>
          <a:p>
            <a:pPr lvl="1"/>
            <a:r>
              <a:rPr lang="en-US" altLang="en-US" sz="2400" dirty="0"/>
              <a:t>p</a:t>
            </a:r>
            <a:r>
              <a:rPr lang="en-US" altLang="en-US" sz="2400" b="1" dirty="0"/>
              <a:t> </a:t>
            </a:r>
            <a:r>
              <a:rPr lang="en-US" altLang="en-US" sz="2400" dirty="0"/>
              <a:t>: John studies.</a:t>
            </a:r>
          </a:p>
          <a:p>
            <a:pPr lvl="1"/>
            <a:r>
              <a:rPr lang="en-US" altLang="en-US" sz="2400" dirty="0">
                <a:ea typeface="ＭＳ Ｐゴシック" panose="020B0600070205080204" pitchFamily="34" charset="-128"/>
                <a:sym typeface="Symbol" panose="05050102010706020507" pitchFamily="18" charset="2"/>
              </a:rPr>
              <a:t>p : John does </a:t>
            </a:r>
            <a:r>
              <a:rPr lang="en-US" altLang="en-US" sz="2400" b="1" dirty="0">
                <a:solidFill>
                  <a:srgbClr val="C00000"/>
                </a:solidFill>
                <a:ea typeface="ＭＳ Ｐゴシック" panose="020B0600070205080204" pitchFamily="34" charset="-128"/>
                <a:sym typeface="Symbol" panose="05050102010706020507" pitchFamily="18" charset="2"/>
              </a:rPr>
              <a:t>NOT</a:t>
            </a:r>
            <a:r>
              <a:rPr lang="en-US" altLang="en-US" sz="2400" dirty="0">
                <a:ea typeface="ＭＳ Ｐゴシック" panose="020B0600070205080204" pitchFamily="34" charset="-128"/>
                <a:sym typeface="Symbol" panose="05050102010706020507" pitchFamily="18" charset="2"/>
              </a:rPr>
              <a:t> study.</a:t>
            </a:r>
            <a:endParaRPr lang="en-US" altLang="en-US" sz="2400" dirty="0">
              <a:ea typeface="ＭＳ Ｐゴシック" panose="020B0600070205080204" pitchFamily="34" charset="-128"/>
            </a:endParaRPr>
          </a:p>
          <a:p>
            <a:endParaRPr lang="en-US" dirty="0"/>
          </a:p>
        </p:txBody>
      </p:sp>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sp>
        <p:nvSpPr>
          <p:cNvPr id="26" name="Rectangle 25"/>
          <p:cNvSpPr/>
          <p:nvPr/>
        </p:nvSpPr>
        <p:spPr>
          <a:xfrm>
            <a:off x="6549216" y="3828919"/>
            <a:ext cx="1677453" cy="3075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graphicFrame>
        <p:nvGraphicFramePr>
          <p:cNvPr id="28" name="Table 27"/>
          <p:cNvGraphicFramePr>
            <a:graphicFrameLocks noGrp="1"/>
          </p:cNvGraphicFramePr>
          <p:nvPr>
            <p:extLst>
              <p:ext uri="{D42A27DB-BD31-4B8C-83A1-F6EECF244321}">
                <p14:modId xmlns:p14="http://schemas.microsoft.com/office/powerpoint/2010/main" val="3037110586"/>
              </p:ext>
            </p:extLst>
          </p:nvPr>
        </p:nvGraphicFramePr>
        <p:xfrm>
          <a:off x="5409658" y="4446567"/>
          <a:ext cx="2362200" cy="1112520"/>
        </p:xfrm>
        <a:graphic>
          <a:graphicData uri="http://schemas.openxmlformats.org/drawingml/2006/table">
            <a:tbl>
              <a:tblPr firstRow="1" bandRow="1">
                <a:tableStyleId>{D7AC3CCA-C797-4891-BE02-D94E43425B78}</a:tableStyleId>
              </a:tblPr>
              <a:tblGrid>
                <a:gridCol w="12192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tblGrid>
              <a:tr h="370840">
                <a:tc>
                  <a:txBody>
                    <a:bodyPr/>
                    <a:lstStyle/>
                    <a:p>
                      <a:pPr algn="ctr"/>
                      <a:r>
                        <a:rPr lang="en-US" dirty="0"/>
                        <a:t>P</a:t>
                      </a:r>
                    </a:p>
                  </a:txBody>
                  <a:tcPr>
                    <a:noFill/>
                  </a:tcPr>
                </a:tc>
                <a:tc>
                  <a:txBody>
                    <a:bodyPr/>
                    <a:lstStyle/>
                    <a:p>
                      <a:pPr algn="ctr"/>
                      <a:r>
                        <a:rPr lang="en-US" altLang="en-US" dirty="0">
                          <a:ea typeface="ＭＳ Ｐゴシック" panose="020B0600070205080204" pitchFamily="34" charset="-128"/>
                          <a:sym typeface="Symbol" panose="05050102010706020507" pitchFamily="18" charset="2"/>
                        </a:rPr>
                        <a:t>P</a:t>
                      </a:r>
                      <a:endParaRPr lang="en-US" dirty="0"/>
                    </a:p>
                  </a:txBody>
                  <a:tcPr>
                    <a:noFill/>
                  </a:tcPr>
                </a:tc>
                <a:extLst>
                  <a:ext uri="{0D108BD9-81ED-4DB2-BD59-A6C34878D82A}">
                    <a16:rowId xmlns:a16="http://schemas.microsoft.com/office/drawing/2014/main" val="10000"/>
                  </a:ext>
                </a:extLst>
              </a:tr>
              <a:tr h="370840">
                <a:tc>
                  <a:txBody>
                    <a:bodyPr/>
                    <a:lstStyle/>
                    <a:p>
                      <a:pPr algn="ctr"/>
                      <a:r>
                        <a:rPr lang="en-US" dirty="0"/>
                        <a:t>True</a:t>
                      </a:r>
                    </a:p>
                  </a:txBody>
                  <a:tcPr>
                    <a:noFill/>
                  </a:tcPr>
                </a:tc>
                <a:tc>
                  <a:txBody>
                    <a:bodyPr/>
                    <a:lstStyle/>
                    <a:p>
                      <a:pPr algn="ctr"/>
                      <a:r>
                        <a:rPr lang="en-US" dirty="0"/>
                        <a:t>False</a:t>
                      </a:r>
                    </a:p>
                  </a:txBody>
                  <a:tcPr>
                    <a:noFill/>
                  </a:tcPr>
                </a:tc>
                <a:extLst>
                  <a:ext uri="{0D108BD9-81ED-4DB2-BD59-A6C34878D82A}">
                    <a16:rowId xmlns:a16="http://schemas.microsoft.com/office/drawing/2014/main" val="10001"/>
                  </a:ext>
                </a:extLst>
              </a:tr>
              <a:tr h="370840">
                <a:tc>
                  <a:txBody>
                    <a:bodyPr/>
                    <a:lstStyle/>
                    <a:p>
                      <a:pPr algn="ctr"/>
                      <a:r>
                        <a:rPr lang="en-US" dirty="0"/>
                        <a:t>False</a:t>
                      </a:r>
                    </a:p>
                  </a:txBody>
                  <a:tcPr>
                    <a:noFill/>
                  </a:tcPr>
                </a:tc>
                <a:tc>
                  <a:txBody>
                    <a:bodyPr/>
                    <a:lstStyle/>
                    <a:p>
                      <a:pPr algn="ctr"/>
                      <a:r>
                        <a:rPr lang="en-US" dirty="0"/>
                        <a:t>True</a:t>
                      </a:r>
                    </a:p>
                  </a:txBody>
                  <a:tcPr>
                    <a:noFill/>
                  </a:tcPr>
                </a:tc>
                <a:extLst>
                  <a:ext uri="{0D108BD9-81ED-4DB2-BD59-A6C34878D82A}">
                    <a16:rowId xmlns:a16="http://schemas.microsoft.com/office/drawing/2014/main" val="10002"/>
                  </a:ext>
                </a:extLst>
              </a:tr>
            </a:tbl>
          </a:graphicData>
        </a:graphic>
      </p:graphicFrame>
      <p:sp>
        <p:nvSpPr>
          <p:cNvPr id="29" name="Rectangle 28"/>
          <p:cNvSpPr/>
          <p:nvPr/>
        </p:nvSpPr>
        <p:spPr>
          <a:xfrm>
            <a:off x="5624811" y="4885659"/>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a:off x="6869522" y="4898514"/>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5638258" y="527315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a:off x="6890243" y="5241423"/>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980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1"/>
                                        </p:tgtEl>
                                        <p:attrNameLst>
                                          <p:attrName>fillcolor</p:attrName>
                                        </p:attrNameLst>
                                      </p:cBhvr>
                                      <p:to>
                                        <a:srgbClr val="0972C6"/>
                                      </p:to>
                                    </p:animClr>
                                    <p:set>
                                      <p:cBhvr>
                                        <p:cTn id="7" dur="2000" fill="hold"/>
                                        <p:tgtEl>
                                          <p:spTgt spid="11"/>
                                        </p:tgtEl>
                                        <p:attrNameLst>
                                          <p:attrName>fill.type</p:attrName>
                                        </p:attrNameLst>
                                      </p:cBhvr>
                                      <p:to>
                                        <p:strVal val="solid"/>
                                      </p:to>
                                    </p:set>
                                    <p:set>
                                      <p:cBhvr>
                                        <p:cTn id="8" dur="2000" fill="hold"/>
                                        <p:tgtEl>
                                          <p:spTgt spid="1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30"/>
                                        </p:tgtEl>
                                      </p:cBhvr>
                                    </p:animEffect>
                                    <p:set>
                                      <p:cBhvr>
                                        <p:cTn id="42" dur="1" fill="hold">
                                          <p:stCondLst>
                                            <p:cond delay="499"/>
                                          </p:stCondLst>
                                        </p:cTn>
                                        <p:tgtEl>
                                          <p:spTgt spid="30"/>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32"/>
                                        </p:tgtEl>
                                      </p:cBhvr>
                                    </p:animEffect>
                                    <p:set>
                                      <p:cBhvr>
                                        <p:cTn id="52"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3324688"/>
                <a:ext cx="11929641" cy="3129320"/>
              </a:xfrm>
            </p:spPr>
            <p:txBody>
              <a:bodyPr/>
              <a:lstStyle/>
              <a:p>
                <a:r>
                  <a:rPr lang="en-US" dirty="0"/>
                  <a:t>The proposition p </a:t>
                </a:r>
                <a14:m>
                  <m:oMath xmlns:m="http://schemas.openxmlformats.org/officeDocument/2006/math">
                    <m:r>
                      <a:rPr lang="en-US" i="1">
                        <a:latin typeface="Cambria Math" panose="02040503050406030204" pitchFamily="18" charset="0"/>
                      </a:rPr>
                      <m:t>→</m:t>
                    </m:r>
                  </m:oMath>
                </a14:m>
                <a:r>
                  <a:rPr lang="en-US" dirty="0"/>
                  <a:t> q is commonly read as “if p then q”.</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r>
                  <a:rPr lang="en-US" dirty="0">
                    <a:solidFill>
                      <a:srgbClr val="C00000"/>
                    </a:solidFill>
                  </a:rPr>
                  <a:t>P</a:t>
                </a:r>
                <a:r>
                  <a:rPr lang="en-US" dirty="0">
                    <a:solidFill>
                      <a:srgbClr val="C00000"/>
                    </a:solidFill>
                    <a:sym typeface="Wingdings" panose="05000000000000000000" pitchFamily="2" charset="2"/>
                  </a:rPr>
                  <a:t> I will win the lottery.		Q I will buy car for you.</a:t>
                </a:r>
                <a:r>
                  <a:rPr lang="en-US" dirty="0">
                    <a:solidFill>
                      <a:srgbClr val="C00000"/>
                    </a:solidFill>
                  </a:rPr>
                  <a:t> </a:t>
                </a:r>
              </a:p>
              <a:p>
                <a:endParaRPr lang="en-US" dirty="0">
                  <a:solidFill>
                    <a:srgbClr val="C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3324688"/>
                <a:ext cx="11929641" cy="3129320"/>
              </a:xfrm>
              <a:blipFill rotWithShape="0">
                <a:blip r:embed="rId2"/>
                <a:stretch>
                  <a:fillRect l="-716" t="-2529"/>
                </a:stretch>
              </a:blipFill>
            </p:spPr>
            <p:txBody>
              <a:bodyPr/>
              <a:lstStyle/>
              <a:p>
                <a:r>
                  <a:rPr lang="en-US">
                    <a:noFill/>
                  </a:rPr>
                  <a:t> </a:t>
                </a:r>
              </a:p>
            </p:txBody>
          </p:sp>
        </mc:Fallback>
      </mc:AlternateContent>
      <p:cxnSp>
        <p:nvCxnSpPr>
          <p:cNvPr id="4" name="Elbow Connector 3"/>
          <p:cNvCxnSpPr/>
          <p:nvPr/>
        </p:nvCxnSpPr>
        <p:spPr>
          <a:xfrm rot="16200000" flipH="1">
            <a:off x="8067038" y="921778"/>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5021181" y="966875"/>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Connectives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2702742" y="2088591"/>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Conjunction</a:t>
            </a:r>
          </a:p>
        </p:txBody>
      </p:sp>
      <p:cxnSp>
        <p:nvCxnSpPr>
          <p:cNvPr id="7" name="Straight Arrow Connector 6"/>
          <p:cNvCxnSpPr/>
          <p:nvPr/>
        </p:nvCxnSpPr>
        <p:spPr>
          <a:xfrm>
            <a:off x="5938275" y="1434616"/>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8" name="Elbow Connector 7"/>
          <p:cNvCxnSpPr/>
          <p:nvPr/>
        </p:nvCxnSpPr>
        <p:spPr>
          <a:xfrm rot="5400000">
            <a:off x="4018085" y="936661"/>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700275" y="1422369"/>
            <a:ext cx="0" cy="649224"/>
          </a:xfrm>
          <a:prstGeom prst="straightConnector1">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a:spLocks noChangeArrowheads="1"/>
          </p:cNvSpPr>
          <p:nvPr/>
        </p:nvSpPr>
        <p:spPr bwMode="auto">
          <a:xfrm>
            <a:off x="4544140" y="208483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Disjunction</a:t>
            </a:r>
          </a:p>
        </p:txBody>
      </p:sp>
      <p:sp>
        <p:nvSpPr>
          <p:cNvPr id="11" name="Rectangle 10"/>
          <p:cNvSpPr>
            <a:spLocks noChangeArrowheads="1"/>
          </p:cNvSpPr>
          <p:nvPr/>
        </p:nvSpPr>
        <p:spPr bwMode="auto">
          <a:xfrm>
            <a:off x="6227872" y="2069849"/>
            <a:ext cx="1543986" cy="477920"/>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Negation</a:t>
            </a:r>
          </a:p>
        </p:txBody>
      </p:sp>
      <p:sp>
        <p:nvSpPr>
          <p:cNvPr id="12" name="Rectangle 11"/>
          <p:cNvSpPr>
            <a:spLocks noChangeArrowheads="1"/>
          </p:cNvSpPr>
          <p:nvPr/>
        </p:nvSpPr>
        <p:spPr bwMode="auto">
          <a:xfrm>
            <a:off x="7967262" y="2065737"/>
            <a:ext cx="2624862" cy="486144"/>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Conditional Connective</a:t>
            </a:r>
          </a:p>
        </p:txBody>
      </p:sp>
      <p:cxnSp>
        <p:nvCxnSpPr>
          <p:cNvPr id="27" name="Straight Connector 26"/>
          <p:cNvCxnSpPr/>
          <p:nvPr/>
        </p:nvCxnSpPr>
        <p:spPr>
          <a:xfrm>
            <a:off x="235966" y="294559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graphicFrame>
        <p:nvGraphicFramePr>
          <p:cNvPr id="28" name="Table 27"/>
          <p:cNvGraphicFramePr>
            <a:graphicFrameLocks noGrp="1"/>
          </p:cNvGraphicFramePr>
          <p:nvPr>
            <p:extLst>
              <p:ext uri="{D42A27DB-BD31-4B8C-83A1-F6EECF244321}">
                <p14:modId xmlns:p14="http://schemas.microsoft.com/office/powerpoint/2010/main" val="3030384240"/>
              </p:ext>
            </p:extLst>
          </p:nvPr>
        </p:nvGraphicFramePr>
        <p:xfrm>
          <a:off x="1443816" y="4427635"/>
          <a:ext cx="5105400" cy="2123440"/>
        </p:xfrm>
        <a:graphic>
          <a:graphicData uri="http://schemas.openxmlformats.org/drawingml/2006/table">
            <a:tbl>
              <a:tblPr firstRow="1" bandRow="1">
                <a:tableStyleId>{D7AC3CCA-C797-4891-BE02-D94E43425B78}</a:tableStyleId>
              </a:tblPr>
              <a:tblGrid>
                <a:gridCol w="1505408">
                  <a:extLst>
                    <a:ext uri="{9D8B030D-6E8A-4147-A177-3AD203B41FA5}">
                      <a16:colId xmlns:a16="http://schemas.microsoft.com/office/drawing/2014/main" val="20000"/>
                    </a:ext>
                  </a:extLst>
                </a:gridCol>
                <a:gridCol w="1376069">
                  <a:extLst>
                    <a:ext uri="{9D8B030D-6E8A-4147-A177-3AD203B41FA5}">
                      <a16:colId xmlns:a16="http://schemas.microsoft.com/office/drawing/2014/main" val="20001"/>
                    </a:ext>
                  </a:extLst>
                </a:gridCol>
                <a:gridCol w="2223923">
                  <a:extLst>
                    <a:ext uri="{9D8B030D-6E8A-4147-A177-3AD203B41FA5}">
                      <a16:colId xmlns:a16="http://schemas.microsoft.com/office/drawing/2014/main" val="20002"/>
                    </a:ext>
                  </a:extLst>
                </a:gridCol>
              </a:tblGrid>
              <a:tr h="370840">
                <a:tc>
                  <a:txBody>
                    <a:bodyPr/>
                    <a:lstStyle/>
                    <a:p>
                      <a:pPr algn="ctr"/>
                      <a:r>
                        <a:rPr lang="en-US" dirty="0"/>
                        <a:t>I win the lottery</a:t>
                      </a:r>
                    </a:p>
                  </a:txBody>
                  <a:tcPr>
                    <a:noFill/>
                  </a:tcPr>
                </a:tc>
                <a:tc>
                  <a:txBody>
                    <a:bodyPr/>
                    <a:lstStyle/>
                    <a:p>
                      <a:pPr algn="ctr"/>
                      <a:r>
                        <a:rPr lang="en-US" dirty="0"/>
                        <a:t>I will buy car for you</a:t>
                      </a:r>
                    </a:p>
                  </a:txBody>
                  <a:tcPr>
                    <a:noFill/>
                  </a:tcPr>
                </a:tc>
                <a:tc>
                  <a:txBody>
                    <a:bodyPr/>
                    <a:lstStyle/>
                    <a:p>
                      <a:pPr algn="ctr"/>
                      <a:r>
                        <a:rPr lang="en-US" dirty="0"/>
                        <a:t>Promise kept/ broken/ </a:t>
                      </a:r>
                      <a:r>
                        <a:rPr lang="en-US"/>
                        <a:t>not broken</a:t>
                      </a:r>
                      <a:endParaRPr lang="en-US" dirty="0"/>
                    </a:p>
                  </a:txBody>
                  <a:tcPr>
                    <a:noFill/>
                  </a:tcPr>
                </a:tc>
                <a:extLst>
                  <a:ext uri="{0D108BD9-81ED-4DB2-BD59-A6C34878D82A}">
                    <a16:rowId xmlns:a16="http://schemas.microsoft.com/office/drawing/2014/main" val="10000"/>
                  </a:ext>
                </a:extLst>
              </a:tr>
              <a:tr h="370840">
                <a:tc>
                  <a:txBody>
                    <a:bodyPr/>
                    <a:lstStyle/>
                    <a:p>
                      <a:pPr algn="ctr"/>
                      <a:r>
                        <a:rPr lang="en-US" dirty="0"/>
                        <a:t>Yes</a:t>
                      </a:r>
                    </a:p>
                  </a:txBody>
                  <a:tcPr>
                    <a:noFill/>
                  </a:tcPr>
                </a:tc>
                <a:tc>
                  <a:txBody>
                    <a:bodyPr/>
                    <a:lstStyle/>
                    <a:p>
                      <a:pPr algn="ctr"/>
                      <a:r>
                        <a:rPr lang="en-US" dirty="0"/>
                        <a:t>Yes</a:t>
                      </a:r>
                    </a:p>
                  </a:txBody>
                  <a:tcPr>
                    <a:noFill/>
                  </a:tcPr>
                </a:tc>
                <a:tc>
                  <a:txBody>
                    <a:bodyPr/>
                    <a:lstStyle/>
                    <a:p>
                      <a:pPr algn="ctr"/>
                      <a:r>
                        <a:rPr lang="en-US" dirty="0"/>
                        <a:t>Kept</a:t>
                      </a:r>
                    </a:p>
                  </a:txBody>
                  <a:tcPr>
                    <a:noFill/>
                  </a:tcPr>
                </a:tc>
                <a:extLst>
                  <a:ext uri="{0D108BD9-81ED-4DB2-BD59-A6C34878D82A}">
                    <a16:rowId xmlns:a16="http://schemas.microsoft.com/office/drawing/2014/main" val="10001"/>
                  </a:ext>
                </a:extLst>
              </a:tr>
              <a:tr h="370840">
                <a:tc>
                  <a:txBody>
                    <a:bodyPr/>
                    <a:lstStyle/>
                    <a:p>
                      <a:pPr algn="ctr"/>
                      <a:r>
                        <a:rPr lang="en-US" dirty="0"/>
                        <a:t>Yes</a:t>
                      </a:r>
                    </a:p>
                  </a:txBody>
                  <a:tcPr>
                    <a:noFill/>
                  </a:tcPr>
                </a:tc>
                <a:tc>
                  <a:txBody>
                    <a:bodyPr/>
                    <a:lstStyle/>
                    <a:p>
                      <a:pPr algn="ctr"/>
                      <a:r>
                        <a:rPr lang="en-US" dirty="0"/>
                        <a:t>No</a:t>
                      </a:r>
                    </a:p>
                  </a:txBody>
                  <a:tcPr>
                    <a:noFill/>
                  </a:tcPr>
                </a:tc>
                <a:tc>
                  <a:txBody>
                    <a:bodyPr/>
                    <a:lstStyle/>
                    <a:p>
                      <a:pPr algn="ctr"/>
                      <a:r>
                        <a:rPr lang="en-US" b="1" dirty="0">
                          <a:solidFill>
                            <a:srgbClr val="C00000"/>
                          </a:solidFill>
                        </a:rPr>
                        <a:t>Broken</a:t>
                      </a:r>
                    </a:p>
                  </a:txBody>
                  <a:tcPr>
                    <a:noFill/>
                  </a:tcPr>
                </a:tc>
                <a:extLst>
                  <a:ext uri="{0D108BD9-81ED-4DB2-BD59-A6C34878D82A}">
                    <a16:rowId xmlns:a16="http://schemas.microsoft.com/office/drawing/2014/main" val="10002"/>
                  </a:ext>
                </a:extLst>
              </a:tr>
              <a:tr h="370840">
                <a:tc>
                  <a:txBody>
                    <a:bodyPr/>
                    <a:lstStyle/>
                    <a:p>
                      <a:pPr algn="ctr"/>
                      <a:r>
                        <a:rPr lang="en-US" dirty="0"/>
                        <a:t>No</a:t>
                      </a:r>
                    </a:p>
                  </a:txBody>
                  <a:tcPr>
                    <a:noFill/>
                  </a:tcPr>
                </a:tc>
                <a:tc>
                  <a:txBody>
                    <a:bodyPr/>
                    <a:lstStyle/>
                    <a:p>
                      <a:pPr algn="ctr"/>
                      <a:r>
                        <a:rPr lang="en-US" dirty="0"/>
                        <a:t>Yes</a:t>
                      </a:r>
                    </a:p>
                  </a:txBody>
                  <a:tcPr>
                    <a:noFill/>
                  </a:tcPr>
                </a:tc>
                <a:tc>
                  <a:txBody>
                    <a:bodyPr/>
                    <a:lstStyle/>
                    <a:p>
                      <a:pPr algn="ctr"/>
                      <a:r>
                        <a:rPr lang="en-US" dirty="0"/>
                        <a:t>Not broken</a:t>
                      </a:r>
                    </a:p>
                  </a:txBody>
                  <a:tcPr>
                    <a:noFill/>
                  </a:tcPr>
                </a:tc>
                <a:extLst>
                  <a:ext uri="{0D108BD9-81ED-4DB2-BD59-A6C34878D82A}">
                    <a16:rowId xmlns:a16="http://schemas.microsoft.com/office/drawing/2014/main" val="10003"/>
                  </a:ext>
                </a:extLst>
              </a:tr>
              <a:tr h="370840">
                <a:tc>
                  <a:txBody>
                    <a:bodyPr/>
                    <a:lstStyle/>
                    <a:p>
                      <a:pPr algn="ctr"/>
                      <a:r>
                        <a:rPr lang="en-US" dirty="0"/>
                        <a:t>No</a:t>
                      </a:r>
                    </a:p>
                  </a:txBody>
                  <a:tcPr>
                    <a:noFill/>
                  </a:tcPr>
                </a:tc>
                <a:tc>
                  <a:txBody>
                    <a:bodyPr/>
                    <a:lstStyle/>
                    <a:p>
                      <a:pPr algn="ctr"/>
                      <a:r>
                        <a:rPr lang="en-US" dirty="0"/>
                        <a:t>No</a:t>
                      </a:r>
                    </a:p>
                  </a:txBody>
                  <a:tcPr>
                    <a:noFill/>
                  </a:tcPr>
                </a:tc>
                <a:tc>
                  <a:txBody>
                    <a:bodyPr/>
                    <a:lstStyle/>
                    <a:p>
                      <a:pPr algn="ctr"/>
                      <a:r>
                        <a:rPr lang="en-US" dirty="0"/>
                        <a:t>Not broken</a:t>
                      </a:r>
                    </a:p>
                  </a:txBody>
                  <a:tcPr>
                    <a:noFill/>
                  </a:tcPr>
                </a:tc>
                <a:extLst>
                  <a:ext uri="{0D108BD9-81ED-4DB2-BD59-A6C34878D82A}">
                    <a16:rowId xmlns:a16="http://schemas.microsoft.com/office/drawing/2014/main" val="10004"/>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434810364"/>
              </p:ext>
            </p:extLst>
          </p:nvPr>
        </p:nvGraphicFramePr>
        <p:xfrm>
          <a:off x="7061851" y="4696081"/>
          <a:ext cx="2153984" cy="1854200"/>
        </p:xfrm>
        <a:graphic>
          <a:graphicData uri="http://schemas.openxmlformats.org/drawingml/2006/table">
            <a:tbl>
              <a:tblPr firstRow="1" bandRow="1">
                <a:tableStyleId>{D7AC3CCA-C797-4891-BE02-D94E43425B78}</a:tableStyleId>
              </a:tblPr>
              <a:tblGrid>
                <a:gridCol w="699008">
                  <a:extLst>
                    <a:ext uri="{9D8B030D-6E8A-4147-A177-3AD203B41FA5}">
                      <a16:colId xmlns:a16="http://schemas.microsoft.com/office/drawing/2014/main" val="20000"/>
                    </a:ext>
                  </a:extLst>
                </a:gridCol>
                <a:gridCol w="699008">
                  <a:extLst>
                    <a:ext uri="{9D8B030D-6E8A-4147-A177-3AD203B41FA5}">
                      <a16:colId xmlns:a16="http://schemas.microsoft.com/office/drawing/2014/main" val="20001"/>
                    </a:ext>
                  </a:extLst>
                </a:gridCol>
                <a:gridCol w="755968">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 </a:t>
                      </a:r>
                      <a:r>
                        <a:rPr lang="en-US" dirty="0" err="1"/>
                        <a:t>p</a:t>
                      </a:r>
                      <a:r>
                        <a:rPr lang="en-US" dirty="0" err="1">
                          <a:sym typeface="Wingdings" panose="05000000000000000000" pitchFamily="2" charset="2"/>
                        </a:rPr>
                        <a:t></a:t>
                      </a:r>
                      <a:r>
                        <a:rPr lang="en-US" dirty="0" err="1"/>
                        <a:t>q</a:t>
                      </a:r>
                      <a:endParaRPr lang="en-US" dirty="0"/>
                    </a:p>
                  </a:txBody>
                  <a:tcPr>
                    <a:noFill/>
                  </a:tcPr>
                </a:tc>
                <a:extLst>
                  <a:ext uri="{0D108BD9-81ED-4DB2-BD59-A6C34878D82A}">
                    <a16:rowId xmlns:a16="http://schemas.microsoft.com/office/drawing/2014/main" val="10000"/>
                  </a:ext>
                </a:extLst>
              </a:tr>
              <a:tr h="370840">
                <a:tc>
                  <a:txBody>
                    <a:bodyPr/>
                    <a:lstStyle/>
                    <a:p>
                      <a:pPr algn="ctr"/>
                      <a:r>
                        <a:rPr lang="en-US" dirty="0"/>
                        <a:t>True </a:t>
                      </a:r>
                    </a:p>
                  </a:txBody>
                  <a:tcPr>
                    <a:noFill/>
                  </a:tcPr>
                </a:tc>
                <a:tc>
                  <a:txBody>
                    <a:bodyPr/>
                    <a:lstStyle/>
                    <a:p>
                      <a:pPr algn="ctr"/>
                      <a:r>
                        <a:rPr lang="en-US" dirty="0"/>
                        <a:t>True </a:t>
                      </a:r>
                    </a:p>
                  </a:txBody>
                  <a:tcPr>
                    <a:noFill/>
                  </a:tcPr>
                </a:tc>
                <a:tc>
                  <a:txBody>
                    <a:bodyPr/>
                    <a:lstStyle/>
                    <a:p>
                      <a:pPr algn="ctr"/>
                      <a:r>
                        <a:rPr lang="en-US" dirty="0"/>
                        <a:t>True </a:t>
                      </a:r>
                    </a:p>
                  </a:txBody>
                  <a:tcPr>
                    <a:noFill/>
                  </a:tcPr>
                </a:tc>
                <a:extLst>
                  <a:ext uri="{0D108BD9-81ED-4DB2-BD59-A6C34878D82A}">
                    <a16:rowId xmlns:a16="http://schemas.microsoft.com/office/drawing/2014/main" val="10001"/>
                  </a:ext>
                </a:extLst>
              </a:tr>
              <a:tr h="370840">
                <a:tc>
                  <a:txBody>
                    <a:bodyPr/>
                    <a:lstStyle/>
                    <a:p>
                      <a:pPr algn="ctr"/>
                      <a:r>
                        <a:rPr lang="en-US" dirty="0"/>
                        <a:t>True</a:t>
                      </a:r>
                    </a:p>
                  </a:txBody>
                  <a:tcPr>
                    <a:noFill/>
                  </a:tcPr>
                </a:tc>
                <a:tc>
                  <a:txBody>
                    <a:bodyPr/>
                    <a:lstStyle/>
                    <a:p>
                      <a:pPr algn="ctr"/>
                      <a:r>
                        <a:rPr lang="en-US" dirty="0"/>
                        <a:t>False</a:t>
                      </a:r>
                    </a:p>
                  </a:txBody>
                  <a:tcPr>
                    <a:noFill/>
                  </a:tcPr>
                </a:tc>
                <a:tc>
                  <a:txBody>
                    <a:bodyPr/>
                    <a:lstStyle/>
                    <a:p>
                      <a:pPr algn="ctr"/>
                      <a:r>
                        <a:rPr lang="en-US" dirty="0"/>
                        <a:t>False</a:t>
                      </a:r>
                    </a:p>
                  </a:txBody>
                  <a:tcPr>
                    <a:noFill/>
                  </a:tcPr>
                </a:tc>
                <a:extLst>
                  <a:ext uri="{0D108BD9-81ED-4DB2-BD59-A6C34878D82A}">
                    <a16:rowId xmlns:a16="http://schemas.microsoft.com/office/drawing/2014/main" val="10002"/>
                  </a:ext>
                </a:extLst>
              </a:tr>
              <a:tr h="370840">
                <a:tc>
                  <a:txBody>
                    <a:bodyPr/>
                    <a:lstStyle/>
                    <a:p>
                      <a:pPr algn="ctr"/>
                      <a:r>
                        <a:rPr lang="en-US" dirty="0"/>
                        <a:t>False</a:t>
                      </a:r>
                    </a:p>
                  </a:txBody>
                  <a:tcPr>
                    <a:noFill/>
                  </a:tcPr>
                </a:tc>
                <a:tc>
                  <a:txBody>
                    <a:bodyPr/>
                    <a:lstStyle/>
                    <a:p>
                      <a:pPr algn="ctr"/>
                      <a:r>
                        <a:rPr lang="en-US" dirty="0"/>
                        <a:t>True</a:t>
                      </a:r>
                    </a:p>
                  </a:txBody>
                  <a:tcPr>
                    <a:noFill/>
                  </a:tcPr>
                </a:tc>
                <a:tc>
                  <a:txBody>
                    <a:bodyPr/>
                    <a:lstStyle/>
                    <a:p>
                      <a:pPr algn="ctr"/>
                      <a:r>
                        <a:rPr lang="en-US" dirty="0"/>
                        <a:t>True</a:t>
                      </a:r>
                    </a:p>
                  </a:txBody>
                  <a:tcPr>
                    <a:noFill/>
                  </a:tcPr>
                </a:tc>
                <a:extLst>
                  <a:ext uri="{0D108BD9-81ED-4DB2-BD59-A6C34878D82A}">
                    <a16:rowId xmlns:a16="http://schemas.microsoft.com/office/drawing/2014/main" val="10003"/>
                  </a:ext>
                </a:extLst>
              </a:tr>
              <a:tr h="370840">
                <a:tc>
                  <a:txBody>
                    <a:bodyPr/>
                    <a:lstStyle/>
                    <a:p>
                      <a:pPr algn="ctr"/>
                      <a:r>
                        <a:rPr lang="en-US" dirty="0"/>
                        <a:t>False</a:t>
                      </a:r>
                    </a:p>
                  </a:txBody>
                  <a:tcPr>
                    <a:noFill/>
                  </a:tcPr>
                </a:tc>
                <a:tc>
                  <a:txBody>
                    <a:bodyPr/>
                    <a:lstStyle/>
                    <a:p>
                      <a:pPr algn="ctr"/>
                      <a:r>
                        <a:rPr lang="en-US" dirty="0"/>
                        <a:t>False</a:t>
                      </a:r>
                    </a:p>
                  </a:txBody>
                  <a:tcPr>
                    <a:noFill/>
                  </a:tcPr>
                </a:tc>
                <a:tc>
                  <a:txBody>
                    <a:bodyPr/>
                    <a:lstStyle/>
                    <a:p>
                      <a:pPr algn="ctr"/>
                      <a:r>
                        <a:rPr lang="en-US" dirty="0"/>
                        <a:t>True</a:t>
                      </a:r>
                    </a:p>
                  </a:txBody>
                  <a:tcPr>
                    <a:noFill/>
                  </a:tcPr>
                </a:tc>
                <a:extLst>
                  <a:ext uri="{0D108BD9-81ED-4DB2-BD59-A6C34878D82A}">
                    <a16:rowId xmlns:a16="http://schemas.microsoft.com/office/drawing/2014/main" val="10004"/>
                  </a:ext>
                </a:extLst>
              </a:tr>
            </a:tbl>
          </a:graphicData>
        </a:graphic>
      </p:graphicFrame>
      <p:sp>
        <p:nvSpPr>
          <p:cNvPr id="30" name="Rectangle 29"/>
          <p:cNvSpPr/>
          <p:nvPr/>
        </p:nvSpPr>
        <p:spPr>
          <a:xfrm>
            <a:off x="1953400" y="5108034"/>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082108" y="5122322"/>
            <a:ext cx="800107" cy="214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045190" y="515883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53400" y="5509671"/>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082109" y="5509671"/>
            <a:ext cx="800106" cy="248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998241" y="5525227"/>
            <a:ext cx="881068"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953400" y="5880352"/>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110685" y="5880352"/>
            <a:ext cx="77153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919800" y="5880352"/>
            <a:ext cx="128588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953398" y="6231191"/>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110683" y="6231191"/>
            <a:ext cx="771532"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919800" y="6231191"/>
            <a:ext cx="1285886"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7130218" y="512359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779247" y="513787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8554295" y="5123590"/>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130218" y="552522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7779247" y="552522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554295" y="552522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30218" y="589590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807823" y="589590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8554295" y="5895908"/>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7130216" y="624674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7807821" y="624674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8554293" y="6246747"/>
            <a:ext cx="609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156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0972C6"/>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34"/>
                                        </p:tgtEl>
                                      </p:cBhvr>
                                    </p:animEffect>
                                    <p:set>
                                      <p:cBhvr>
                                        <p:cTn id="45" dur="1" fill="hold">
                                          <p:stCondLst>
                                            <p:cond delay="499"/>
                                          </p:stCondLst>
                                        </p:cTn>
                                        <p:tgtEl>
                                          <p:spTgt spid="3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35"/>
                                        </p:tgtEl>
                                      </p:cBhvr>
                                    </p:animEffect>
                                    <p:set>
                                      <p:cBhvr>
                                        <p:cTn id="50" dur="1" fill="hold">
                                          <p:stCondLst>
                                            <p:cond delay="499"/>
                                          </p:stCondLst>
                                        </p:cTn>
                                        <p:tgtEl>
                                          <p:spTgt spid="3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36"/>
                                        </p:tgtEl>
                                      </p:cBhvr>
                                    </p:animEffect>
                                    <p:set>
                                      <p:cBhvr>
                                        <p:cTn id="55" dur="1" fill="hold">
                                          <p:stCondLst>
                                            <p:cond delay="499"/>
                                          </p:stCondLst>
                                        </p:cTn>
                                        <p:tgtEl>
                                          <p:spTgt spid="36"/>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38"/>
                                        </p:tgtEl>
                                      </p:cBhvr>
                                    </p:animEffect>
                                    <p:set>
                                      <p:cBhvr>
                                        <p:cTn id="65" dur="1" fill="hold">
                                          <p:stCondLst>
                                            <p:cond delay="499"/>
                                          </p:stCondLst>
                                        </p:cTn>
                                        <p:tgtEl>
                                          <p:spTgt spid="3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40"/>
                                        </p:tgtEl>
                                      </p:cBhvr>
                                    </p:animEffect>
                                    <p:set>
                                      <p:cBhvr>
                                        <p:cTn id="75" dur="1" fill="hold">
                                          <p:stCondLst>
                                            <p:cond delay="499"/>
                                          </p:stCondLst>
                                        </p:cTn>
                                        <p:tgtEl>
                                          <p:spTgt spid="40"/>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41"/>
                                        </p:tgtEl>
                                      </p:cBhvr>
                                    </p:animEffect>
                                    <p:set>
                                      <p:cBhvr>
                                        <p:cTn id="80" dur="1" fill="hold">
                                          <p:stCondLst>
                                            <p:cond delay="499"/>
                                          </p:stCondLst>
                                        </p:cTn>
                                        <p:tgtEl>
                                          <p:spTgt spid="4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grpId="0" nodeType="clickEffect">
                                  <p:stCondLst>
                                    <p:cond delay="0"/>
                                  </p:stCondLst>
                                  <p:childTnLst>
                                    <p:animEffect transition="out" filter="fade">
                                      <p:cBhvr>
                                        <p:cTn id="88" dur="500"/>
                                        <p:tgtEl>
                                          <p:spTgt spid="42"/>
                                        </p:tgtEl>
                                      </p:cBhvr>
                                    </p:animEffect>
                                    <p:set>
                                      <p:cBhvr>
                                        <p:cTn id="89" dur="1" fill="hold">
                                          <p:stCondLst>
                                            <p:cond delay="499"/>
                                          </p:stCondLst>
                                        </p:cTn>
                                        <p:tgtEl>
                                          <p:spTgt spid="42"/>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grpId="0" nodeType="clickEffect">
                                  <p:stCondLst>
                                    <p:cond delay="0"/>
                                  </p:stCondLst>
                                  <p:childTnLst>
                                    <p:animEffect transition="out" filter="fade">
                                      <p:cBhvr>
                                        <p:cTn id="93" dur="500"/>
                                        <p:tgtEl>
                                          <p:spTgt spid="43"/>
                                        </p:tgtEl>
                                      </p:cBhvr>
                                    </p:animEffect>
                                    <p:set>
                                      <p:cBhvr>
                                        <p:cTn id="94" dur="1" fill="hold">
                                          <p:stCondLst>
                                            <p:cond delay="499"/>
                                          </p:stCondLst>
                                        </p:cTn>
                                        <p:tgtEl>
                                          <p:spTgt spid="4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0" nodeType="clickEffect">
                                  <p:stCondLst>
                                    <p:cond delay="0"/>
                                  </p:stCondLst>
                                  <p:childTnLst>
                                    <p:animEffect transition="out" filter="fade">
                                      <p:cBhvr>
                                        <p:cTn id="98" dur="500"/>
                                        <p:tgtEl>
                                          <p:spTgt spid="44"/>
                                        </p:tgtEl>
                                      </p:cBhvr>
                                    </p:animEffect>
                                    <p:set>
                                      <p:cBhvr>
                                        <p:cTn id="99" dur="1" fill="hold">
                                          <p:stCondLst>
                                            <p:cond delay="499"/>
                                          </p:stCondLst>
                                        </p:cTn>
                                        <p:tgtEl>
                                          <p:spTgt spid="4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grpId="0" nodeType="clickEffect">
                                  <p:stCondLst>
                                    <p:cond delay="0"/>
                                  </p:stCondLst>
                                  <p:childTnLst>
                                    <p:animEffect transition="out" filter="fade">
                                      <p:cBhvr>
                                        <p:cTn id="103" dur="500"/>
                                        <p:tgtEl>
                                          <p:spTgt spid="45"/>
                                        </p:tgtEl>
                                      </p:cBhvr>
                                    </p:animEffect>
                                    <p:set>
                                      <p:cBhvr>
                                        <p:cTn id="104" dur="1" fill="hold">
                                          <p:stCondLst>
                                            <p:cond delay="499"/>
                                          </p:stCondLst>
                                        </p:cTn>
                                        <p:tgtEl>
                                          <p:spTgt spid="45"/>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0" nodeType="clickEffect">
                                  <p:stCondLst>
                                    <p:cond delay="0"/>
                                  </p:stCondLst>
                                  <p:childTnLst>
                                    <p:animEffect transition="out" filter="fade">
                                      <p:cBhvr>
                                        <p:cTn id="108" dur="500"/>
                                        <p:tgtEl>
                                          <p:spTgt spid="46"/>
                                        </p:tgtEl>
                                      </p:cBhvr>
                                    </p:animEffect>
                                    <p:set>
                                      <p:cBhvr>
                                        <p:cTn id="109" dur="1" fill="hold">
                                          <p:stCondLst>
                                            <p:cond delay="499"/>
                                          </p:stCondLst>
                                        </p:cTn>
                                        <p:tgtEl>
                                          <p:spTgt spid="4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0" nodeType="clickEffect">
                                  <p:stCondLst>
                                    <p:cond delay="0"/>
                                  </p:stCondLst>
                                  <p:childTnLst>
                                    <p:animEffect transition="out" filter="fade">
                                      <p:cBhvr>
                                        <p:cTn id="113" dur="500"/>
                                        <p:tgtEl>
                                          <p:spTgt spid="47"/>
                                        </p:tgtEl>
                                      </p:cBhvr>
                                    </p:animEffect>
                                    <p:set>
                                      <p:cBhvr>
                                        <p:cTn id="114" dur="1" fill="hold">
                                          <p:stCondLst>
                                            <p:cond delay="499"/>
                                          </p:stCondLst>
                                        </p:cTn>
                                        <p:tgtEl>
                                          <p:spTgt spid="4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xit" presetSubtype="0" fill="hold" grpId="0" nodeType="clickEffect">
                                  <p:stCondLst>
                                    <p:cond delay="0"/>
                                  </p:stCondLst>
                                  <p:childTnLst>
                                    <p:animEffect transition="out" filter="fade">
                                      <p:cBhvr>
                                        <p:cTn id="118" dur="500"/>
                                        <p:tgtEl>
                                          <p:spTgt spid="48"/>
                                        </p:tgtEl>
                                      </p:cBhvr>
                                    </p:animEffect>
                                    <p:set>
                                      <p:cBhvr>
                                        <p:cTn id="119" dur="1" fill="hold">
                                          <p:stCondLst>
                                            <p:cond delay="499"/>
                                          </p:stCondLst>
                                        </p:cTn>
                                        <p:tgtEl>
                                          <p:spTgt spid="4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10" presetClass="exit" presetSubtype="0" fill="hold" grpId="0" nodeType="clickEffect">
                                  <p:stCondLst>
                                    <p:cond delay="0"/>
                                  </p:stCondLst>
                                  <p:childTnLst>
                                    <p:animEffect transition="out" filter="fade">
                                      <p:cBhvr>
                                        <p:cTn id="123" dur="500"/>
                                        <p:tgtEl>
                                          <p:spTgt spid="49"/>
                                        </p:tgtEl>
                                      </p:cBhvr>
                                    </p:animEffect>
                                    <p:set>
                                      <p:cBhvr>
                                        <p:cTn id="124" dur="1" fill="hold">
                                          <p:stCondLst>
                                            <p:cond delay="499"/>
                                          </p:stCondLst>
                                        </p:cTn>
                                        <p:tgtEl>
                                          <p:spTgt spid="49"/>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grpId="0" nodeType="clickEffect">
                                  <p:stCondLst>
                                    <p:cond delay="0"/>
                                  </p:stCondLst>
                                  <p:childTnLst>
                                    <p:animEffect transition="out" filter="fade">
                                      <p:cBhvr>
                                        <p:cTn id="128" dur="500"/>
                                        <p:tgtEl>
                                          <p:spTgt spid="50"/>
                                        </p:tgtEl>
                                      </p:cBhvr>
                                    </p:animEffect>
                                    <p:set>
                                      <p:cBhvr>
                                        <p:cTn id="129" dur="1" fill="hold">
                                          <p:stCondLst>
                                            <p:cond delay="499"/>
                                          </p:stCondLst>
                                        </p:cTn>
                                        <p:tgtEl>
                                          <p:spTgt spid="50"/>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0" presetClass="exit" presetSubtype="0" fill="hold" grpId="0" nodeType="clickEffect">
                                  <p:stCondLst>
                                    <p:cond delay="0"/>
                                  </p:stCondLst>
                                  <p:childTnLst>
                                    <p:animEffect transition="out" filter="fade">
                                      <p:cBhvr>
                                        <p:cTn id="133" dur="500"/>
                                        <p:tgtEl>
                                          <p:spTgt spid="51"/>
                                        </p:tgtEl>
                                      </p:cBhvr>
                                    </p:animEffect>
                                    <p:set>
                                      <p:cBhvr>
                                        <p:cTn id="134" dur="1" fill="hold">
                                          <p:stCondLst>
                                            <p:cond delay="499"/>
                                          </p:stCondLst>
                                        </p:cTn>
                                        <p:tgtEl>
                                          <p:spTgt spid="5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0" nodeType="clickEffect">
                                  <p:stCondLst>
                                    <p:cond delay="0"/>
                                  </p:stCondLst>
                                  <p:childTnLst>
                                    <p:animEffect transition="out" filter="fade">
                                      <p:cBhvr>
                                        <p:cTn id="138" dur="500"/>
                                        <p:tgtEl>
                                          <p:spTgt spid="52"/>
                                        </p:tgtEl>
                                      </p:cBhvr>
                                    </p:animEffect>
                                    <p:set>
                                      <p:cBhvr>
                                        <p:cTn id="139" dur="1" fill="hold">
                                          <p:stCondLst>
                                            <p:cond delay="499"/>
                                          </p:stCondLst>
                                        </p:cTn>
                                        <p:tgtEl>
                                          <p:spTgt spid="52"/>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xit" presetSubtype="0" fill="hold" grpId="0" nodeType="clickEffect">
                                  <p:stCondLst>
                                    <p:cond delay="0"/>
                                  </p:stCondLst>
                                  <p:childTnLst>
                                    <p:animEffect transition="out" filter="fade">
                                      <p:cBhvr>
                                        <p:cTn id="143" dur="500"/>
                                        <p:tgtEl>
                                          <p:spTgt spid="53"/>
                                        </p:tgtEl>
                                      </p:cBhvr>
                                    </p:animEffect>
                                    <p:set>
                                      <p:cBhvr>
                                        <p:cTn id="144" dur="1" fill="hold">
                                          <p:stCondLst>
                                            <p:cond delay="499"/>
                                          </p:stCondLst>
                                        </p:cTn>
                                        <p:tgtEl>
                                          <p:spTgt spid="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Connectives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statement </a:t>
                </a:r>
                <a:r>
                  <a:rPr lang="en-US" dirty="0" err="1"/>
                  <a:t>p</a:t>
                </a:r>
                <a:r>
                  <a:rPr lang="en-US" dirty="0" err="1">
                    <a:sym typeface="Wingdings" panose="05000000000000000000" pitchFamily="2" charset="2"/>
                  </a:rPr>
                  <a:t>q</a:t>
                </a:r>
                <a:r>
                  <a:rPr lang="en-US" dirty="0">
                    <a:sym typeface="Wingdings" panose="05000000000000000000" pitchFamily="2" charset="2"/>
                  </a:rPr>
                  <a:t> can be read as following:</a:t>
                </a:r>
                <a:endParaRPr lang="en-US" dirty="0"/>
              </a:p>
              <a:p>
                <a:pPr marL="1220787" indent="-457200">
                  <a:buFont typeface="+mj-lt"/>
                  <a:buAutoNum type="arabicPeriod"/>
                  <a:tabLst>
                    <a:tab pos="1143000" algn="l"/>
                  </a:tabLst>
                </a:pPr>
                <a:r>
                  <a:rPr lang="en-US" dirty="0"/>
                  <a:t>“</a:t>
                </a:r>
                <a:r>
                  <a:rPr lang="en-US" b="1" dirty="0">
                    <a:solidFill>
                      <a:srgbClr val="C00000"/>
                    </a:solidFill>
                  </a:rPr>
                  <a:t>if</a:t>
                </a:r>
                <a:r>
                  <a:rPr lang="en-US" dirty="0"/>
                  <a:t> p then q”</a:t>
                </a:r>
              </a:p>
              <a:p>
                <a:pPr marL="1220787" indent="-457200">
                  <a:buFont typeface="+mj-lt"/>
                  <a:buAutoNum type="arabicPeriod"/>
                  <a:tabLst>
                    <a:tab pos="1143000" algn="l"/>
                  </a:tabLst>
                </a:pPr>
                <a:r>
                  <a:rPr lang="en-US" dirty="0"/>
                  <a:t>“q </a:t>
                </a:r>
                <a:r>
                  <a:rPr lang="en-US" b="1" dirty="0">
                    <a:solidFill>
                      <a:srgbClr val="C00000"/>
                    </a:solidFill>
                  </a:rPr>
                  <a:t>if</a:t>
                </a:r>
                <a:r>
                  <a:rPr lang="en-US" dirty="0"/>
                  <a:t> p”</a:t>
                </a:r>
              </a:p>
              <a:p>
                <a:pPr marL="1220787" indent="-457200">
                  <a:buFont typeface="+mj-lt"/>
                  <a:buAutoNum type="arabicPeriod"/>
                  <a:tabLst>
                    <a:tab pos="1143000" algn="l"/>
                  </a:tabLst>
                </a:pPr>
                <a:r>
                  <a:rPr lang="en-US" dirty="0">
                    <a:sym typeface="Wingdings" panose="05000000000000000000" pitchFamily="2" charset="2"/>
                  </a:rPr>
                  <a:t>“p </a:t>
                </a:r>
                <a:r>
                  <a:rPr lang="en-US" b="1" dirty="0">
                    <a:solidFill>
                      <a:srgbClr val="C00000"/>
                    </a:solidFill>
                    <a:sym typeface="Wingdings" panose="05000000000000000000" pitchFamily="2" charset="2"/>
                  </a:rPr>
                  <a:t>only if </a:t>
                </a:r>
                <a:r>
                  <a:rPr lang="en-US" dirty="0">
                    <a:sym typeface="Wingdings" panose="05000000000000000000" pitchFamily="2" charset="2"/>
                  </a:rPr>
                  <a:t>q”</a:t>
                </a:r>
                <a:endParaRPr lang="en-US" dirty="0"/>
              </a:p>
              <a:p>
                <a:r>
                  <a:rPr lang="en-US" dirty="0">
                    <a:sym typeface="Wingdings" panose="05000000000000000000" pitchFamily="2" charset="2"/>
                  </a:rPr>
                  <a:t>Consider following two statements:</a:t>
                </a:r>
              </a:p>
              <a:p>
                <a:pPr marL="1085850" indent="-457200">
                  <a:buFont typeface="+mj-lt"/>
                  <a:buAutoNum type="arabicPeriod"/>
                </a:pPr>
                <a:r>
                  <a:rPr lang="en-US" dirty="0">
                    <a:sym typeface="Wingdings" panose="05000000000000000000" pitchFamily="2" charset="2"/>
                  </a:rPr>
                  <a:t>“p if q”(</a:t>
                </a:r>
                <a:r>
                  <a:rPr lang="en-US" dirty="0" err="1">
                    <a:sym typeface="Wingdings" panose="05000000000000000000" pitchFamily="2" charset="2"/>
                  </a:rPr>
                  <a:t>qp</a:t>
                </a:r>
                <a:r>
                  <a:rPr lang="en-US" dirty="0">
                    <a:sym typeface="Wingdings" panose="05000000000000000000" pitchFamily="2" charset="2"/>
                  </a:rPr>
                  <a:t>)</a:t>
                </a:r>
              </a:p>
              <a:p>
                <a:pPr marL="1085850" indent="-457200">
                  <a:buFont typeface="+mj-lt"/>
                  <a:buAutoNum type="arabicPeriod"/>
                </a:pPr>
                <a:r>
                  <a:rPr lang="en-US" dirty="0">
                    <a:sym typeface="Wingdings" panose="05000000000000000000" pitchFamily="2" charset="2"/>
                  </a:rPr>
                  <a:t>“p only if q”(</a:t>
                </a:r>
                <a:r>
                  <a:rPr lang="en-US" dirty="0" err="1">
                    <a:sym typeface="Wingdings" panose="05000000000000000000" pitchFamily="2" charset="2"/>
                  </a:rPr>
                  <a:t>pq</a:t>
                </a:r>
                <a:r>
                  <a:rPr lang="en-US" dirty="0">
                    <a:sym typeface="Wingdings" panose="05000000000000000000" pitchFamily="2" charset="2"/>
                  </a:rPr>
                  <a:t>)</a:t>
                </a:r>
              </a:p>
              <a:p>
                <a:r>
                  <a:rPr lang="en-US" dirty="0">
                    <a:sym typeface="Wingdings" panose="05000000000000000000" pitchFamily="2" charset="2"/>
                  </a:rPr>
                  <a:t>If we make conjunction of (1) &amp; (2) then,</a:t>
                </a:r>
              </a:p>
              <a:p>
                <a:r>
                  <a:rPr lang="en-US" b="1" dirty="0">
                    <a:solidFill>
                      <a:srgbClr val="C00000"/>
                    </a:solidFill>
                    <a:sym typeface="Wingdings" panose="05000000000000000000" pitchFamily="2" charset="2"/>
                  </a:rPr>
                  <a:t>(</a:t>
                </a:r>
                <a:r>
                  <a:rPr lang="en-US" b="1" dirty="0" err="1">
                    <a:solidFill>
                      <a:srgbClr val="C00000"/>
                    </a:solidFill>
                    <a:sym typeface="Wingdings" panose="05000000000000000000" pitchFamily="2" charset="2"/>
                  </a:rPr>
                  <a:t>pq</a:t>
                </a:r>
                <a:r>
                  <a:rPr lang="en-US" b="1" dirty="0">
                    <a:solidFill>
                      <a:srgbClr val="C00000"/>
                    </a:solidFill>
                    <a:sym typeface="Wingdings" panose="05000000000000000000" pitchFamily="2" charset="2"/>
                  </a:rPr>
                  <a:t>) ^ (</a:t>
                </a:r>
                <a:r>
                  <a:rPr lang="en-US" b="1" dirty="0" err="1">
                    <a:solidFill>
                      <a:srgbClr val="C00000"/>
                    </a:solidFill>
                    <a:sym typeface="Wingdings" panose="05000000000000000000" pitchFamily="2" charset="2"/>
                  </a:rPr>
                  <a:t>qp</a:t>
                </a:r>
                <a:r>
                  <a:rPr lang="en-US" b="1" dirty="0">
                    <a:solidFill>
                      <a:srgbClr val="C00000"/>
                    </a:solidFill>
                    <a:sym typeface="Wingdings" panose="05000000000000000000" pitchFamily="2" charset="2"/>
                  </a:rPr>
                  <a:t>) = p</a:t>
                </a:r>
                <a14:m>
                  <m:oMath xmlns:m="http://schemas.openxmlformats.org/officeDocument/2006/math">
                    <m:r>
                      <a:rPr lang="en-US" b="1" i="1">
                        <a:solidFill>
                          <a:srgbClr val="C00000"/>
                        </a:solidFill>
                        <a:latin typeface="Cambria Math" panose="02040503050406030204" pitchFamily="18" charset="0"/>
                        <a:ea typeface="Cambria Math" panose="02040503050406030204" pitchFamily="18" charset="0"/>
                        <a:sym typeface="Wingdings" panose="05000000000000000000" pitchFamily="2" charset="2"/>
                      </a:rPr>
                      <m:t>↔</m:t>
                    </m:r>
                  </m:oMath>
                </a14:m>
                <a:r>
                  <a:rPr lang="en-US" b="1" dirty="0">
                    <a:solidFill>
                      <a:srgbClr val="C00000"/>
                    </a:solidFill>
                    <a:ea typeface="Cambria Math" panose="02040503050406030204" pitchFamily="18" charset="0"/>
                    <a:sym typeface="Wingdings" panose="05000000000000000000" pitchFamily="2" charset="2"/>
                  </a:rPr>
                  <a:t>q </a:t>
                </a:r>
                <a:r>
                  <a:rPr lang="en-US" dirty="0">
                    <a:ea typeface="Cambria Math" panose="02040503050406030204" pitchFamily="18" charset="0"/>
                    <a:sym typeface="Wingdings" panose="05000000000000000000" pitchFamily="2" charset="2"/>
                  </a:rPr>
                  <a:t>(</a:t>
                </a:r>
                <a:r>
                  <a:rPr lang="en-US" dirty="0" err="1">
                    <a:ea typeface="Cambria Math" panose="02040503050406030204" pitchFamily="18" charset="0"/>
                    <a:sym typeface="Wingdings" panose="05000000000000000000" pitchFamily="2" charset="2"/>
                  </a:rPr>
                  <a:t>biconditional</a:t>
                </a:r>
                <a:r>
                  <a:rPr lang="en-US" dirty="0">
                    <a:ea typeface="Cambria Math" panose="02040503050406030204" pitchFamily="18" charset="0"/>
                    <a:sym typeface="Wingdings" panose="05000000000000000000" pitchFamily="2" charset="2"/>
                  </a:rPr>
                  <a:t>) "p only if q, and p if q”</a:t>
                </a:r>
              </a:p>
              <a:p>
                <a:pPr defTabSz="349250"/>
                <a:r>
                  <a:rPr lang="en-US" dirty="0">
                    <a:ea typeface="Cambria Math" panose="02040503050406030204" pitchFamily="18" charset="0"/>
                    <a:sym typeface="Wingdings" panose="05000000000000000000" pitchFamily="2" charset="2"/>
                  </a:rPr>
                  <a:t>	Often read as </a:t>
                </a:r>
                <a:r>
                  <a:rPr lang="en-US" b="1" dirty="0">
                    <a:solidFill>
                      <a:srgbClr val="0E47A1"/>
                    </a:solidFill>
                    <a:ea typeface="Cambria Math" panose="02040503050406030204" pitchFamily="18" charset="0"/>
                    <a:sym typeface="Wingdings" panose="05000000000000000000" pitchFamily="2" charset="2"/>
                  </a:rPr>
                  <a:t>"p if and only if q"</a:t>
                </a:r>
                <a:endParaRPr lang="en-US" b="1" dirty="0">
                  <a:solidFill>
                    <a:srgbClr val="0E47A1"/>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527"/>
                </a:stretch>
              </a:blipFill>
            </p:spPr>
            <p:txBody>
              <a:bodyPr/>
              <a:lstStyle/>
              <a:p>
                <a:r>
                  <a:rPr lang="en-US">
                    <a:noFill/>
                  </a:rPr>
                  <a:t> </a:t>
                </a:r>
              </a:p>
            </p:txBody>
          </p:sp>
        </mc:Fallback>
      </mc:AlternateContent>
    </p:spTree>
    <p:extLst>
      <p:ext uri="{BB962C8B-B14F-4D97-AF65-F5344CB8AC3E}">
        <p14:creationId xmlns:p14="http://schemas.microsoft.com/office/powerpoint/2010/main" val="20654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Tautology and Contradiction</a:t>
            </a:r>
          </a:p>
        </p:txBody>
      </p:sp>
      <p:sp>
        <p:nvSpPr>
          <p:cNvPr id="3" name="Content Placeholder 2"/>
          <p:cNvSpPr>
            <a:spLocks noGrp="1"/>
          </p:cNvSpPr>
          <p:nvPr>
            <p:ph idx="1"/>
          </p:nvPr>
        </p:nvSpPr>
        <p:spPr/>
        <p:txBody>
          <a:bodyPr/>
          <a:lstStyle/>
          <a:p>
            <a:r>
              <a:rPr lang="en-US" dirty="0"/>
              <a:t>A Compound proposition is called tautology if it is </a:t>
            </a:r>
            <a:r>
              <a:rPr lang="en-US" dirty="0">
                <a:solidFill>
                  <a:srgbClr val="C00000"/>
                </a:solidFill>
              </a:rPr>
              <a:t>true in every case</a:t>
            </a:r>
            <a:r>
              <a:rPr lang="en-US" dirty="0"/>
              <a:t>.</a:t>
            </a:r>
          </a:p>
          <a:p>
            <a:r>
              <a:rPr lang="en-US" dirty="0">
                <a:solidFill>
                  <a:srgbClr val="0E47A1"/>
                </a:solidFill>
              </a:rPr>
              <a:t>Example:</a:t>
            </a:r>
          </a:p>
          <a:p>
            <a:endParaRPr lang="en-US" dirty="0"/>
          </a:p>
          <a:p>
            <a:endParaRPr lang="en-US" dirty="0"/>
          </a:p>
          <a:p>
            <a:endParaRPr lang="en-US" dirty="0"/>
          </a:p>
          <a:p>
            <a:endParaRPr lang="en-US" dirty="0"/>
          </a:p>
          <a:p>
            <a:endParaRPr lang="en-US" dirty="0"/>
          </a:p>
          <a:p>
            <a:r>
              <a:rPr lang="en-US" dirty="0"/>
              <a:t>A contradiction is opposite.</a:t>
            </a:r>
          </a:p>
          <a:p>
            <a:r>
              <a:rPr lang="en-US" dirty="0"/>
              <a:t>If p is tautology, </a:t>
            </a:r>
            <a:r>
              <a:rPr lang="en-US" altLang="en-US" dirty="0">
                <a:ea typeface="ＭＳ Ｐゴシック" panose="020B0600070205080204" pitchFamily="34" charset="-128"/>
                <a:sym typeface="Symbol" panose="05050102010706020507" pitchFamily="18" charset="2"/>
              </a:rPr>
              <a:t>P is contradiction.</a:t>
            </a:r>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86694508"/>
              </p:ext>
            </p:extLst>
          </p:nvPr>
        </p:nvGraphicFramePr>
        <p:xfrm>
          <a:off x="992747" y="1973688"/>
          <a:ext cx="1910398" cy="1854200"/>
        </p:xfrm>
        <a:graphic>
          <a:graphicData uri="http://schemas.openxmlformats.org/drawingml/2006/table">
            <a:tbl>
              <a:tblPr firstRow="1" bandRow="1">
                <a:tableStyleId>{D7AC3CCA-C797-4891-BE02-D94E43425B78}</a:tableStyleId>
              </a:tblPr>
              <a:tblGrid>
                <a:gridCol w="533400">
                  <a:extLst>
                    <a:ext uri="{9D8B030D-6E8A-4147-A177-3AD203B41FA5}">
                      <a16:colId xmlns:a16="http://schemas.microsoft.com/office/drawing/2014/main" val="20000"/>
                    </a:ext>
                  </a:extLst>
                </a:gridCol>
                <a:gridCol w="521018">
                  <a:extLst>
                    <a:ext uri="{9D8B030D-6E8A-4147-A177-3AD203B41FA5}">
                      <a16:colId xmlns:a16="http://schemas.microsoft.com/office/drawing/2014/main" val="20001"/>
                    </a:ext>
                  </a:extLst>
                </a:gridCol>
                <a:gridCol w="855980">
                  <a:extLst>
                    <a:ext uri="{9D8B030D-6E8A-4147-A177-3AD203B41FA5}">
                      <a16:colId xmlns:a16="http://schemas.microsoft.com/office/drawing/2014/main" val="20002"/>
                    </a:ext>
                  </a:extLst>
                </a:gridCol>
              </a:tblGrid>
              <a:tr h="370840">
                <a:tc>
                  <a:txBody>
                    <a:bodyPr/>
                    <a:lstStyle/>
                    <a:p>
                      <a:r>
                        <a:rPr lang="en-US" dirty="0"/>
                        <a:t>P </a:t>
                      </a:r>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sym typeface="Symbol" panose="05050102010706020507" pitchFamily="18" charset="2"/>
                        </a:rPr>
                        <a:t>P</a:t>
                      </a:r>
                      <a:endParaRPr lang="en-US" dirty="0"/>
                    </a:p>
                  </a:txBody>
                  <a:tcP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 v </a:t>
                      </a:r>
                      <a:r>
                        <a:rPr lang="en-US" altLang="en-US" dirty="0">
                          <a:ea typeface="ＭＳ Ｐゴシック" panose="020B0600070205080204" pitchFamily="34" charset="-128"/>
                          <a:sym typeface="Symbol" panose="05050102010706020507" pitchFamily="18" charset="2"/>
                        </a:rPr>
                        <a:t>P</a:t>
                      </a:r>
                      <a:endParaRPr lang="en-US" dirty="0"/>
                    </a:p>
                  </a:txBody>
                  <a:tcPr>
                    <a:noFill/>
                  </a:tcPr>
                </a:tc>
                <a:extLst>
                  <a:ext uri="{0D108BD9-81ED-4DB2-BD59-A6C34878D82A}">
                    <a16:rowId xmlns:a16="http://schemas.microsoft.com/office/drawing/2014/main" val="10000"/>
                  </a:ext>
                </a:extLst>
              </a:tr>
              <a:tr h="370840">
                <a:tc>
                  <a:txBody>
                    <a:bodyPr/>
                    <a:lstStyle/>
                    <a:p>
                      <a:r>
                        <a:rPr lang="en-US" dirty="0"/>
                        <a:t>T</a:t>
                      </a:r>
                    </a:p>
                  </a:txBody>
                  <a:tcPr>
                    <a:noFill/>
                  </a:tcPr>
                </a:tc>
                <a:tc>
                  <a:txBody>
                    <a:bodyPr/>
                    <a:lstStyle/>
                    <a:p>
                      <a:pPr algn="ctr"/>
                      <a:r>
                        <a:rPr lang="en-US" dirty="0"/>
                        <a:t>F</a:t>
                      </a:r>
                    </a:p>
                  </a:txBody>
                  <a:tcPr>
                    <a:noFill/>
                  </a:tcPr>
                </a:tc>
                <a:tc>
                  <a:txBody>
                    <a:bodyPr/>
                    <a:lstStyle/>
                    <a:p>
                      <a:pPr algn="ctr"/>
                      <a:r>
                        <a:rPr lang="en-US" dirty="0"/>
                        <a:t>T</a:t>
                      </a:r>
                    </a:p>
                  </a:txBody>
                  <a:tcPr>
                    <a:noFill/>
                  </a:tcPr>
                </a:tc>
                <a:extLst>
                  <a:ext uri="{0D108BD9-81ED-4DB2-BD59-A6C34878D82A}">
                    <a16:rowId xmlns:a16="http://schemas.microsoft.com/office/drawing/2014/main" val="10001"/>
                  </a:ext>
                </a:extLst>
              </a:tr>
              <a:tr h="370840">
                <a:tc>
                  <a:txBody>
                    <a:bodyPr/>
                    <a:lstStyle/>
                    <a:p>
                      <a:r>
                        <a:rPr lang="en-US" dirty="0"/>
                        <a:t>T</a:t>
                      </a:r>
                    </a:p>
                  </a:txBody>
                  <a:tcPr>
                    <a:noFill/>
                  </a:tcPr>
                </a:tc>
                <a:tc>
                  <a:txBody>
                    <a:bodyPr/>
                    <a:lstStyle/>
                    <a:p>
                      <a:pPr algn="ctr"/>
                      <a:r>
                        <a:rPr lang="en-US" dirty="0"/>
                        <a:t>F</a:t>
                      </a:r>
                    </a:p>
                  </a:txBody>
                  <a:tcPr>
                    <a:noFill/>
                  </a:tcPr>
                </a:tc>
                <a:tc>
                  <a:txBody>
                    <a:bodyPr/>
                    <a:lstStyle/>
                    <a:p>
                      <a:pPr algn="ctr"/>
                      <a:r>
                        <a:rPr lang="en-US" dirty="0"/>
                        <a:t>T</a:t>
                      </a:r>
                    </a:p>
                  </a:txBody>
                  <a:tcPr>
                    <a:noFill/>
                  </a:tcPr>
                </a:tc>
                <a:extLst>
                  <a:ext uri="{0D108BD9-81ED-4DB2-BD59-A6C34878D82A}">
                    <a16:rowId xmlns:a16="http://schemas.microsoft.com/office/drawing/2014/main" val="10002"/>
                  </a:ext>
                </a:extLst>
              </a:tr>
              <a:tr h="370840">
                <a:tc>
                  <a:txBody>
                    <a:bodyPr/>
                    <a:lstStyle/>
                    <a:p>
                      <a:r>
                        <a:rPr lang="en-US" dirty="0"/>
                        <a:t>F</a:t>
                      </a:r>
                    </a:p>
                  </a:txBody>
                  <a:tcPr>
                    <a:noFill/>
                  </a:tcPr>
                </a:tc>
                <a:tc>
                  <a:txBody>
                    <a:bodyPr/>
                    <a:lstStyle/>
                    <a:p>
                      <a:pPr algn="ctr"/>
                      <a:r>
                        <a:rPr lang="en-US" dirty="0"/>
                        <a:t>T</a:t>
                      </a:r>
                    </a:p>
                  </a:txBody>
                  <a:tcPr>
                    <a:noFill/>
                  </a:tcPr>
                </a:tc>
                <a:tc>
                  <a:txBody>
                    <a:bodyPr/>
                    <a:lstStyle/>
                    <a:p>
                      <a:pPr algn="ctr"/>
                      <a:r>
                        <a:rPr lang="en-US" dirty="0"/>
                        <a:t>T</a:t>
                      </a:r>
                    </a:p>
                  </a:txBody>
                  <a:tcPr>
                    <a:noFill/>
                  </a:tcPr>
                </a:tc>
                <a:extLst>
                  <a:ext uri="{0D108BD9-81ED-4DB2-BD59-A6C34878D82A}">
                    <a16:rowId xmlns:a16="http://schemas.microsoft.com/office/drawing/2014/main" val="10003"/>
                  </a:ext>
                </a:extLst>
              </a:tr>
              <a:tr h="370840">
                <a:tc>
                  <a:txBody>
                    <a:bodyPr/>
                    <a:lstStyle/>
                    <a:p>
                      <a:r>
                        <a:rPr lang="en-US" dirty="0"/>
                        <a:t>F</a:t>
                      </a:r>
                    </a:p>
                  </a:txBody>
                  <a:tcPr>
                    <a:noFill/>
                  </a:tcPr>
                </a:tc>
                <a:tc>
                  <a:txBody>
                    <a:bodyPr/>
                    <a:lstStyle/>
                    <a:p>
                      <a:pPr algn="ctr"/>
                      <a:r>
                        <a:rPr lang="en-US" dirty="0"/>
                        <a:t>T</a:t>
                      </a:r>
                    </a:p>
                  </a:txBody>
                  <a:tcPr>
                    <a:noFill/>
                  </a:tcPr>
                </a:tc>
                <a:tc>
                  <a:txBody>
                    <a:bodyPr/>
                    <a:lstStyle/>
                    <a:p>
                      <a:pPr algn="ctr"/>
                      <a:r>
                        <a:rPr lang="en-US" dirty="0"/>
                        <a:t>T</a:t>
                      </a:r>
                    </a:p>
                  </a:txBody>
                  <a:tcPr>
                    <a:noFill/>
                  </a:tcPr>
                </a:tc>
                <a:extLst>
                  <a:ext uri="{0D108BD9-81ED-4DB2-BD59-A6C34878D82A}">
                    <a16:rowId xmlns:a16="http://schemas.microsoft.com/office/drawing/2014/main" val="10004"/>
                  </a:ext>
                </a:extLst>
              </a:tr>
            </a:tbl>
          </a:graphicData>
        </a:graphic>
      </p:graphicFrame>
      <p:sp>
        <p:nvSpPr>
          <p:cNvPr id="5" name="Oval 4"/>
          <p:cNvSpPr/>
          <p:nvPr/>
        </p:nvSpPr>
        <p:spPr>
          <a:xfrm>
            <a:off x="2240523" y="2388024"/>
            <a:ext cx="457200" cy="1371600"/>
          </a:xfrm>
          <a:prstGeom prst="ellipse">
            <a:avLst/>
          </a:prstGeom>
          <a:noFill/>
          <a:ln w="19050">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26223" y="2016552"/>
            <a:ext cx="685800" cy="30480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7" name="Rectangle 6"/>
          <p:cNvSpPr/>
          <p:nvPr/>
        </p:nvSpPr>
        <p:spPr>
          <a:xfrm>
            <a:off x="2727569" y="2168952"/>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Tautology</a:t>
            </a:r>
          </a:p>
          <a:p>
            <a:pPr algn="ctr"/>
            <a:endParaRPr lang="en-US" b="1" dirty="0">
              <a:solidFill>
                <a:srgbClr val="C00000"/>
              </a:solidFill>
            </a:endParaRPr>
          </a:p>
        </p:txBody>
      </p:sp>
      <p:sp>
        <p:nvSpPr>
          <p:cNvPr id="8" name="Rectangle 7"/>
          <p:cNvSpPr/>
          <p:nvPr/>
        </p:nvSpPr>
        <p:spPr>
          <a:xfrm>
            <a:off x="1061382" y="2430889"/>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23936" y="2782040"/>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23936" y="3158080"/>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23936" y="3507052"/>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641771" y="2425498"/>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570978" y="2774264"/>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18615" y="3182328"/>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31471" y="3524703"/>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24595" y="2407693"/>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53802" y="2756459"/>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301439" y="3164523"/>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14295" y="3506898"/>
            <a:ext cx="370169" cy="2374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381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3"/>
                                        </p:tgtEl>
                                      </p:cBhvr>
                                    </p:animEffect>
                                    <p:set>
                                      <p:cBhvr>
                                        <p:cTn id="44" dur="1" fill="hold">
                                          <p:stCondLst>
                                            <p:cond delay="499"/>
                                          </p:stCondLst>
                                        </p:cTn>
                                        <p:tgtEl>
                                          <p:spTgt spid="1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500"/>
                                        <p:tgtEl>
                                          <p:spTgt spid="14"/>
                                        </p:tgtEl>
                                      </p:cBhvr>
                                    </p:animEffect>
                                    <p:set>
                                      <p:cBhvr>
                                        <p:cTn id="49" dur="1" fill="hold">
                                          <p:stCondLst>
                                            <p:cond delay="499"/>
                                          </p:stCondLst>
                                        </p:cTn>
                                        <p:tgtEl>
                                          <p:spTgt spid="1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0" nodeType="clickEffect">
                                  <p:stCondLst>
                                    <p:cond delay="0"/>
                                  </p:stCondLst>
                                  <p:childTnLst>
                                    <p:animEffect transition="out" filter="fade">
                                      <p:cBhvr>
                                        <p:cTn id="53" dur="500"/>
                                        <p:tgtEl>
                                          <p:spTgt spid="15"/>
                                        </p:tgtEl>
                                      </p:cBhvr>
                                    </p:animEffect>
                                    <p:set>
                                      <p:cBhvr>
                                        <p:cTn id="54" dur="1" fill="hold">
                                          <p:stCondLst>
                                            <p:cond delay="499"/>
                                          </p:stCondLst>
                                        </p:cTn>
                                        <p:tgtEl>
                                          <p:spTgt spid="1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0" nodeType="click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0" nodeType="clickEffect">
                                  <p:stCondLst>
                                    <p:cond delay="0"/>
                                  </p:stCondLst>
                                  <p:childTnLst>
                                    <p:animEffect transition="out" filter="fade">
                                      <p:cBhvr>
                                        <p:cTn id="63" dur="500"/>
                                        <p:tgtEl>
                                          <p:spTgt spid="17"/>
                                        </p:tgtEl>
                                      </p:cBhvr>
                                    </p:animEffect>
                                    <p:set>
                                      <p:cBhvr>
                                        <p:cTn id="64" dur="1" fill="hold">
                                          <p:stCondLst>
                                            <p:cond delay="499"/>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0" nodeType="clickEffect">
                                  <p:stCondLst>
                                    <p:cond delay="0"/>
                                  </p:stCondLst>
                                  <p:childTnLst>
                                    <p:animEffect transition="out" filter="fade">
                                      <p:cBhvr>
                                        <p:cTn id="68" dur="500"/>
                                        <p:tgtEl>
                                          <p:spTgt spid="18"/>
                                        </p:tgtEl>
                                      </p:cBhvr>
                                    </p:animEffect>
                                    <p:set>
                                      <p:cBhvr>
                                        <p:cTn id="69" dur="1" fill="hold">
                                          <p:stCondLst>
                                            <p:cond delay="499"/>
                                          </p:stCondLst>
                                        </p:cTn>
                                        <p:tgtEl>
                                          <p:spTgt spid="1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0"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additive="base">
                                        <p:cTn id="79" dur="500" fill="hold"/>
                                        <p:tgtEl>
                                          <p:spTgt spid="5"/>
                                        </p:tgtEl>
                                        <p:attrNameLst>
                                          <p:attrName>ppt_x</p:attrName>
                                        </p:attrNameLst>
                                      </p:cBhvr>
                                      <p:tavLst>
                                        <p:tav tm="0">
                                          <p:val>
                                            <p:strVal val="#ppt_x"/>
                                          </p:val>
                                        </p:tav>
                                        <p:tav tm="100000">
                                          <p:val>
                                            <p:strVal val="#ppt_x"/>
                                          </p:val>
                                        </p:tav>
                                      </p:tavLst>
                                    </p:anim>
                                    <p:anim calcmode="lin" valueType="num">
                                      <p:cBhvr additive="base">
                                        <p:cTn id="8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Check whether  (p v q) ^</a:t>
            </a:r>
            <a:r>
              <a:rPr lang="en-US" altLang="en-US" dirty="0">
                <a:ea typeface="ＭＳ Ｐゴシック" panose="020B0600070205080204" pitchFamily="34" charset="-128"/>
                <a:sym typeface="Symbol" panose="05050102010706020507" pitchFamily="18" charset="2"/>
              </a:rPr>
              <a:t> (</a:t>
            </a:r>
            <a:r>
              <a:rPr lang="en-US" altLang="en-US" dirty="0" err="1">
                <a:ea typeface="ＭＳ Ｐゴシック" panose="020B0600070205080204" pitchFamily="34" charset="-128"/>
                <a:sym typeface="Symbol" panose="05050102010706020507" pitchFamily="18" charset="2"/>
              </a:rPr>
              <a:t>p</a:t>
            </a:r>
            <a:r>
              <a:rPr lang="en-US" altLang="en-US" dirty="0" err="1">
                <a:ea typeface="ＭＳ Ｐゴシック" panose="020B0600070205080204" pitchFamily="34" charset="-128"/>
                <a:sym typeface="Wingdings" panose="05000000000000000000" pitchFamily="2" charset="2"/>
              </a:rPr>
              <a:t>q</a:t>
            </a:r>
            <a:r>
              <a:rPr lang="en-US" altLang="en-US" dirty="0">
                <a:ea typeface="ＭＳ Ｐゴシック" panose="020B0600070205080204" pitchFamily="34" charset="-128"/>
                <a:sym typeface="Wingdings" panose="05000000000000000000" pitchFamily="2" charset="2"/>
              </a:rPr>
              <a:t>) is tautology?</a:t>
            </a:r>
          </a:p>
          <a:p>
            <a:endParaRPr lang="en-US" dirty="0">
              <a:ea typeface="ＭＳ Ｐゴシック" panose="020B0600070205080204" pitchFamily="34" charset="-128"/>
              <a:sym typeface="Wingdings" panose="05000000000000000000" pitchFamily="2" charset="2"/>
            </a:endParaRPr>
          </a:p>
          <a:p>
            <a:endParaRPr lang="en-US" dirty="0">
              <a:ea typeface="ＭＳ Ｐゴシック" panose="020B0600070205080204" pitchFamily="34" charset="-128"/>
              <a:sym typeface="Wingdings" panose="05000000000000000000" pitchFamily="2" charset="2"/>
            </a:endParaRPr>
          </a:p>
          <a:p>
            <a:endParaRPr lang="en-US" dirty="0">
              <a:ea typeface="ＭＳ Ｐゴシック" panose="020B0600070205080204" pitchFamily="34" charset="-128"/>
              <a:sym typeface="Wingdings" panose="05000000000000000000" pitchFamily="2" charset="2"/>
            </a:endParaRPr>
          </a:p>
          <a:p>
            <a:endParaRPr lang="en-US" dirty="0">
              <a:ea typeface="ＭＳ Ｐゴシック" panose="020B0600070205080204" pitchFamily="34" charset="-128"/>
              <a:sym typeface="Wingdings" panose="05000000000000000000" pitchFamily="2" charset="2"/>
            </a:endParaRPr>
          </a:p>
          <a:p>
            <a:endParaRPr lang="en-US" dirty="0">
              <a:ea typeface="ＭＳ Ｐゴシック" panose="020B0600070205080204" pitchFamily="34" charset="-128"/>
              <a:sym typeface="Wingdings" panose="05000000000000000000" pitchFamily="2" charset="2"/>
            </a:endParaRPr>
          </a:p>
          <a:p>
            <a:endParaRPr lang="en-US" dirty="0">
              <a:ea typeface="ＭＳ Ｐゴシック" panose="020B0600070205080204" pitchFamily="34" charset="-128"/>
              <a:sym typeface="Wingdings" panose="05000000000000000000" pitchFamily="2" charset="2"/>
            </a:endParaRPr>
          </a:p>
          <a:p>
            <a:pPr marL="0" indent="0">
              <a:buNone/>
            </a:pPr>
            <a:endParaRPr lang="en-IN" sz="1800" b="0" i="0" u="none" strike="noStrike" baseline="0" dirty="0">
              <a:solidFill>
                <a:srgbClr val="000000"/>
              </a:solidFill>
              <a:latin typeface="Calibri" panose="020F0502020204030204" pitchFamily="34" charset="0"/>
            </a:endParaRPr>
          </a:p>
          <a:p>
            <a:r>
              <a:rPr lang="en-US" dirty="0"/>
              <a:t>P </a:t>
            </a:r>
            <a:r>
              <a:rPr lang="en-US" dirty="0">
                <a:sym typeface="Wingdings" panose="05000000000000000000" pitchFamily="2" charset="2"/>
              </a:rPr>
              <a:t></a:t>
            </a:r>
            <a:r>
              <a:rPr lang="en-US" dirty="0"/>
              <a:t> (¬P V ¬Q). Is it a tautology? A contradiction? Or neither? Justify your answer. </a:t>
            </a:r>
          </a:p>
          <a:p>
            <a:pPr marL="0" indent="0">
              <a:buNone/>
            </a:pPr>
            <a:r>
              <a:rPr lang="en-IN" sz="1800" b="0" i="0" u="none" strike="noStrike" baseline="0" dirty="0">
                <a:solidFill>
                  <a:srgbClr val="000000"/>
                </a:solidFill>
                <a:latin typeface="Calibri" panose="020F0502020204030204" pitchFamily="34" charset="0"/>
              </a:rPr>
              <a:t>	</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65314461"/>
              </p:ext>
            </p:extLst>
          </p:nvPr>
        </p:nvGraphicFramePr>
        <p:xfrm>
          <a:off x="2965361" y="1835240"/>
          <a:ext cx="2350964" cy="1854200"/>
        </p:xfrm>
        <a:graphic>
          <a:graphicData uri="http://schemas.openxmlformats.org/drawingml/2006/table">
            <a:tbl>
              <a:tblPr firstRow="1" bandRow="1">
                <a:tableStyleId>{D7AC3CCA-C797-4891-BE02-D94E43425B78}</a:tableStyleId>
              </a:tblPr>
              <a:tblGrid>
                <a:gridCol w="770913">
                  <a:extLst>
                    <a:ext uri="{9D8B030D-6E8A-4147-A177-3AD203B41FA5}">
                      <a16:colId xmlns:a16="http://schemas.microsoft.com/office/drawing/2014/main" val="20000"/>
                    </a:ext>
                  </a:extLst>
                </a:gridCol>
                <a:gridCol w="881043">
                  <a:extLst>
                    <a:ext uri="{9D8B030D-6E8A-4147-A177-3AD203B41FA5}">
                      <a16:colId xmlns:a16="http://schemas.microsoft.com/office/drawing/2014/main" val="20001"/>
                    </a:ext>
                  </a:extLst>
                </a:gridCol>
                <a:gridCol w="699008">
                  <a:extLst>
                    <a:ext uri="{9D8B030D-6E8A-4147-A177-3AD203B41FA5}">
                      <a16:colId xmlns:a16="http://schemas.microsoft.com/office/drawing/2014/main" val="20002"/>
                    </a:ext>
                  </a:extLst>
                </a:gridCol>
              </a:tblGrid>
              <a:tr h="370840">
                <a:tc>
                  <a:txBody>
                    <a:bodyPr/>
                    <a:lstStyle/>
                    <a:p>
                      <a:pPr algn="ctr"/>
                      <a:r>
                        <a:rPr lang="en-US" dirty="0"/>
                        <a:t>p</a:t>
                      </a:r>
                    </a:p>
                  </a:txBody>
                  <a:tcPr>
                    <a:noFill/>
                  </a:tcPr>
                </a:tc>
                <a:tc>
                  <a:txBody>
                    <a:bodyPr/>
                    <a:lstStyle/>
                    <a:p>
                      <a:pPr algn="ctr"/>
                      <a:r>
                        <a:rPr lang="en-US" dirty="0"/>
                        <a:t>q</a:t>
                      </a:r>
                    </a:p>
                  </a:txBody>
                  <a:tcPr>
                    <a:noFill/>
                  </a:tcPr>
                </a:tc>
                <a:tc>
                  <a:txBody>
                    <a:bodyPr/>
                    <a:lstStyle/>
                    <a:p>
                      <a:pPr algn="ctr"/>
                      <a:r>
                        <a:rPr lang="en-US" dirty="0"/>
                        <a:t>p v q</a:t>
                      </a:r>
                    </a:p>
                  </a:txBody>
                  <a:tcPr>
                    <a:noFill/>
                  </a:tcPr>
                </a:tc>
                <a:extLst>
                  <a:ext uri="{0D108BD9-81ED-4DB2-BD59-A6C34878D82A}">
                    <a16:rowId xmlns:a16="http://schemas.microsoft.com/office/drawing/2014/main" val="10000"/>
                  </a:ext>
                </a:extLst>
              </a:tr>
              <a:tr h="370840">
                <a:tc>
                  <a:txBody>
                    <a:bodyPr/>
                    <a:lstStyle/>
                    <a:p>
                      <a:pPr algn="ctr"/>
                      <a:r>
                        <a:rPr lang="en-US" dirty="0"/>
                        <a:t>T</a:t>
                      </a:r>
                    </a:p>
                  </a:txBody>
                  <a:tcPr>
                    <a:noFill/>
                  </a:tcPr>
                </a:tc>
                <a:tc>
                  <a:txBody>
                    <a:bodyPr/>
                    <a:lstStyle/>
                    <a:p>
                      <a:pPr algn="ctr"/>
                      <a:r>
                        <a:rPr lang="en-US" dirty="0"/>
                        <a:t>T</a:t>
                      </a:r>
                    </a:p>
                  </a:txBody>
                  <a:tcPr>
                    <a:noFill/>
                  </a:tcPr>
                </a:tc>
                <a:tc>
                  <a:txBody>
                    <a:bodyPr/>
                    <a:lstStyle/>
                    <a:p>
                      <a:pPr algn="ctr"/>
                      <a:r>
                        <a:rPr lang="en-US" dirty="0"/>
                        <a:t>T</a:t>
                      </a:r>
                    </a:p>
                  </a:txBody>
                  <a:tcPr>
                    <a:noFill/>
                  </a:tcPr>
                </a:tc>
                <a:extLst>
                  <a:ext uri="{0D108BD9-81ED-4DB2-BD59-A6C34878D82A}">
                    <a16:rowId xmlns:a16="http://schemas.microsoft.com/office/drawing/2014/main" val="10001"/>
                  </a:ext>
                </a:extLst>
              </a:tr>
              <a:tr h="370840">
                <a:tc>
                  <a:txBody>
                    <a:bodyPr/>
                    <a:lstStyle/>
                    <a:p>
                      <a:pPr algn="ctr"/>
                      <a:r>
                        <a:rPr lang="en-US" dirty="0"/>
                        <a:t>T</a:t>
                      </a:r>
                    </a:p>
                  </a:txBody>
                  <a:tcPr>
                    <a:noFill/>
                  </a:tcPr>
                </a:tc>
                <a:tc>
                  <a:txBody>
                    <a:bodyPr/>
                    <a:lstStyle/>
                    <a:p>
                      <a:pPr algn="ctr"/>
                      <a:r>
                        <a:rPr lang="en-US" dirty="0"/>
                        <a:t>F</a:t>
                      </a:r>
                    </a:p>
                  </a:txBody>
                  <a:tcPr>
                    <a:noFill/>
                  </a:tcPr>
                </a:tc>
                <a:tc>
                  <a:txBody>
                    <a:bodyPr/>
                    <a:lstStyle/>
                    <a:p>
                      <a:pPr algn="ctr"/>
                      <a:r>
                        <a:rPr lang="en-US" dirty="0"/>
                        <a:t>T</a:t>
                      </a:r>
                    </a:p>
                  </a:txBody>
                  <a:tcPr>
                    <a:noFill/>
                  </a:tcPr>
                </a:tc>
                <a:extLst>
                  <a:ext uri="{0D108BD9-81ED-4DB2-BD59-A6C34878D82A}">
                    <a16:rowId xmlns:a16="http://schemas.microsoft.com/office/drawing/2014/main" val="10002"/>
                  </a:ext>
                </a:extLst>
              </a:tr>
              <a:tr h="370840">
                <a:tc>
                  <a:txBody>
                    <a:bodyPr/>
                    <a:lstStyle/>
                    <a:p>
                      <a:pPr algn="ctr"/>
                      <a:r>
                        <a:rPr lang="en-US" dirty="0"/>
                        <a:t>F</a:t>
                      </a:r>
                    </a:p>
                  </a:txBody>
                  <a:tcPr>
                    <a:noFill/>
                  </a:tcPr>
                </a:tc>
                <a:tc>
                  <a:txBody>
                    <a:bodyPr/>
                    <a:lstStyle/>
                    <a:p>
                      <a:pPr algn="ctr"/>
                      <a:r>
                        <a:rPr lang="en-US" dirty="0"/>
                        <a:t>T</a:t>
                      </a:r>
                    </a:p>
                  </a:txBody>
                  <a:tcPr>
                    <a:noFill/>
                  </a:tcPr>
                </a:tc>
                <a:tc>
                  <a:txBody>
                    <a:bodyPr/>
                    <a:lstStyle/>
                    <a:p>
                      <a:pPr algn="ctr"/>
                      <a:r>
                        <a:rPr lang="en-US" dirty="0"/>
                        <a:t>T</a:t>
                      </a:r>
                    </a:p>
                  </a:txBody>
                  <a:tcPr>
                    <a:noFill/>
                  </a:tcPr>
                </a:tc>
                <a:extLst>
                  <a:ext uri="{0D108BD9-81ED-4DB2-BD59-A6C34878D82A}">
                    <a16:rowId xmlns:a16="http://schemas.microsoft.com/office/drawing/2014/main" val="10003"/>
                  </a:ext>
                </a:extLst>
              </a:tr>
              <a:tr h="370840">
                <a:tc>
                  <a:txBody>
                    <a:bodyPr/>
                    <a:lstStyle/>
                    <a:p>
                      <a:pPr algn="ctr"/>
                      <a:r>
                        <a:rPr lang="en-US" dirty="0"/>
                        <a:t>F</a:t>
                      </a:r>
                    </a:p>
                  </a:txBody>
                  <a:tcPr>
                    <a:noFill/>
                  </a:tcPr>
                </a:tc>
                <a:tc>
                  <a:txBody>
                    <a:bodyPr/>
                    <a:lstStyle/>
                    <a:p>
                      <a:pPr algn="ctr"/>
                      <a:r>
                        <a:rPr lang="en-US" dirty="0"/>
                        <a:t>F</a:t>
                      </a:r>
                    </a:p>
                  </a:txBody>
                  <a:tcPr>
                    <a:noFill/>
                  </a:tcPr>
                </a:tc>
                <a:tc>
                  <a:txBody>
                    <a:bodyPr/>
                    <a:lstStyle/>
                    <a:p>
                      <a:pPr algn="ctr"/>
                      <a:r>
                        <a:rPr lang="en-US" dirty="0"/>
                        <a:t>F</a:t>
                      </a:r>
                    </a:p>
                  </a:txBody>
                  <a:tcPr>
                    <a:no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83385241"/>
              </p:ext>
            </p:extLst>
          </p:nvPr>
        </p:nvGraphicFramePr>
        <p:xfrm>
          <a:off x="5316325" y="1835240"/>
          <a:ext cx="755968" cy="1854200"/>
        </p:xfrm>
        <a:graphic>
          <a:graphicData uri="http://schemas.openxmlformats.org/drawingml/2006/table">
            <a:tbl>
              <a:tblPr firstRow="1" bandRow="1">
                <a:tableStyleId>{D7AC3CCA-C797-4891-BE02-D94E43425B78}</a:tableStyleId>
              </a:tblPr>
              <a:tblGrid>
                <a:gridCol w="755968">
                  <a:extLst>
                    <a:ext uri="{9D8B030D-6E8A-4147-A177-3AD203B41FA5}">
                      <a16:colId xmlns:a16="http://schemas.microsoft.com/office/drawing/2014/main" val="20000"/>
                    </a:ext>
                  </a:extLst>
                </a:gridCol>
              </a:tblGrid>
              <a:tr h="370840">
                <a:tc>
                  <a:txBody>
                    <a:bodyPr/>
                    <a:lstStyle/>
                    <a:p>
                      <a:pPr algn="ctr"/>
                      <a:r>
                        <a:rPr lang="en-US" dirty="0"/>
                        <a:t> </a:t>
                      </a:r>
                      <a:r>
                        <a:rPr lang="en-US" dirty="0" err="1"/>
                        <a:t>p</a:t>
                      </a:r>
                      <a:r>
                        <a:rPr lang="en-US" dirty="0" err="1">
                          <a:sym typeface="Wingdings" panose="05000000000000000000" pitchFamily="2" charset="2"/>
                        </a:rPr>
                        <a:t></a:t>
                      </a:r>
                      <a:r>
                        <a:rPr lang="en-US" dirty="0" err="1"/>
                        <a:t>q</a:t>
                      </a:r>
                      <a:endParaRPr lang="en-US" dirty="0"/>
                    </a:p>
                  </a:txBody>
                  <a:tcPr>
                    <a:noFill/>
                  </a:tcPr>
                </a:tc>
                <a:extLst>
                  <a:ext uri="{0D108BD9-81ED-4DB2-BD59-A6C34878D82A}">
                    <a16:rowId xmlns:a16="http://schemas.microsoft.com/office/drawing/2014/main" val="10000"/>
                  </a:ext>
                </a:extLst>
              </a:tr>
              <a:tr h="370840">
                <a:tc>
                  <a:txBody>
                    <a:bodyPr/>
                    <a:lstStyle/>
                    <a:p>
                      <a:pPr algn="ctr"/>
                      <a:r>
                        <a:rPr lang="en-US" dirty="0"/>
                        <a:t>T</a:t>
                      </a:r>
                    </a:p>
                  </a:txBody>
                  <a:tcPr>
                    <a:noFill/>
                  </a:tcPr>
                </a:tc>
                <a:extLst>
                  <a:ext uri="{0D108BD9-81ED-4DB2-BD59-A6C34878D82A}">
                    <a16:rowId xmlns:a16="http://schemas.microsoft.com/office/drawing/2014/main" val="10001"/>
                  </a:ext>
                </a:extLst>
              </a:tr>
              <a:tr h="370840">
                <a:tc>
                  <a:txBody>
                    <a:bodyPr/>
                    <a:lstStyle/>
                    <a:p>
                      <a:pPr algn="ctr"/>
                      <a:r>
                        <a:rPr lang="en-US" dirty="0"/>
                        <a:t>F</a:t>
                      </a:r>
                    </a:p>
                  </a:txBody>
                  <a:tcPr>
                    <a:noFill/>
                  </a:tcPr>
                </a:tc>
                <a:extLst>
                  <a:ext uri="{0D108BD9-81ED-4DB2-BD59-A6C34878D82A}">
                    <a16:rowId xmlns:a16="http://schemas.microsoft.com/office/drawing/2014/main" val="10002"/>
                  </a:ext>
                </a:extLst>
              </a:tr>
              <a:tr h="370840">
                <a:tc>
                  <a:txBody>
                    <a:bodyPr/>
                    <a:lstStyle/>
                    <a:p>
                      <a:pPr algn="ctr"/>
                      <a:r>
                        <a:rPr lang="en-US" dirty="0"/>
                        <a:t>T</a:t>
                      </a:r>
                    </a:p>
                  </a:txBody>
                  <a:tcPr>
                    <a:noFill/>
                  </a:tcPr>
                </a:tc>
                <a:extLst>
                  <a:ext uri="{0D108BD9-81ED-4DB2-BD59-A6C34878D82A}">
                    <a16:rowId xmlns:a16="http://schemas.microsoft.com/office/drawing/2014/main" val="10003"/>
                  </a:ext>
                </a:extLst>
              </a:tr>
              <a:tr h="370840">
                <a:tc>
                  <a:txBody>
                    <a:bodyPr/>
                    <a:lstStyle/>
                    <a:p>
                      <a:pPr algn="ctr"/>
                      <a:r>
                        <a:rPr lang="en-US" dirty="0"/>
                        <a:t>T</a:t>
                      </a:r>
                    </a:p>
                  </a:txBody>
                  <a:tcPr>
                    <a:no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60309683"/>
              </p:ext>
            </p:extLst>
          </p:nvPr>
        </p:nvGraphicFramePr>
        <p:xfrm>
          <a:off x="6072293" y="1835240"/>
          <a:ext cx="1062355" cy="1854200"/>
        </p:xfrm>
        <a:graphic>
          <a:graphicData uri="http://schemas.openxmlformats.org/drawingml/2006/table">
            <a:tbl>
              <a:tblPr firstRow="1" bandRow="1">
                <a:tableStyleId>{D7AC3CCA-C797-4891-BE02-D94E43425B78}</a:tableStyleId>
              </a:tblPr>
              <a:tblGrid>
                <a:gridCol w="1062355">
                  <a:extLst>
                    <a:ext uri="{9D8B030D-6E8A-4147-A177-3AD203B41FA5}">
                      <a16:colId xmlns:a16="http://schemas.microsoft.com/office/drawing/2014/main" val="20000"/>
                    </a:ext>
                  </a:extLst>
                </a:gridCol>
              </a:tblGrid>
              <a:tr h="370840">
                <a:tc>
                  <a:txBody>
                    <a:bodyPr/>
                    <a:lstStyle/>
                    <a:p>
                      <a:pPr algn="ctr"/>
                      <a:r>
                        <a:rPr lang="en-US" dirty="0"/>
                        <a:t> </a:t>
                      </a:r>
                      <a:r>
                        <a:rPr lang="en-US" altLang="en-US" dirty="0">
                          <a:ea typeface="ＭＳ Ｐゴシック" panose="020B0600070205080204" pitchFamily="34" charset="-128"/>
                          <a:sym typeface="Symbol" panose="05050102010706020507" pitchFamily="18" charset="2"/>
                        </a:rPr>
                        <a:t>(</a:t>
                      </a:r>
                      <a:r>
                        <a:rPr lang="en-US" dirty="0" err="1"/>
                        <a:t>p</a:t>
                      </a:r>
                      <a:r>
                        <a:rPr lang="en-US" dirty="0" err="1">
                          <a:sym typeface="Wingdings" panose="05000000000000000000" pitchFamily="2" charset="2"/>
                        </a:rPr>
                        <a:t></a:t>
                      </a:r>
                      <a:r>
                        <a:rPr lang="en-US" dirty="0" err="1"/>
                        <a:t>q</a:t>
                      </a:r>
                      <a:r>
                        <a:rPr lang="en-US" dirty="0"/>
                        <a:t>)</a:t>
                      </a:r>
                    </a:p>
                  </a:txBody>
                  <a:tcPr>
                    <a:noFill/>
                  </a:tcPr>
                </a:tc>
                <a:extLst>
                  <a:ext uri="{0D108BD9-81ED-4DB2-BD59-A6C34878D82A}">
                    <a16:rowId xmlns:a16="http://schemas.microsoft.com/office/drawing/2014/main" val="10000"/>
                  </a:ext>
                </a:extLst>
              </a:tr>
              <a:tr h="370840">
                <a:tc>
                  <a:txBody>
                    <a:bodyPr/>
                    <a:lstStyle/>
                    <a:p>
                      <a:pPr algn="ctr"/>
                      <a:r>
                        <a:rPr lang="en-US" dirty="0"/>
                        <a:t>F</a:t>
                      </a:r>
                    </a:p>
                  </a:txBody>
                  <a:tcPr>
                    <a:noFill/>
                  </a:tcPr>
                </a:tc>
                <a:extLst>
                  <a:ext uri="{0D108BD9-81ED-4DB2-BD59-A6C34878D82A}">
                    <a16:rowId xmlns:a16="http://schemas.microsoft.com/office/drawing/2014/main" val="10001"/>
                  </a:ext>
                </a:extLst>
              </a:tr>
              <a:tr h="370840">
                <a:tc>
                  <a:txBody>
                    <a:bodyPr/>
                    <a:lstStyle/>
                    <a:p>
                      <a:pPr algn="ctr"/>
                      <a:r>
                        <a:rPr lang="en-US" dirty="0"/>
                        <a:t>T</a:t>
                      </a:r>
                    </a:p>
                  </a:txBody>
                  <a:tcPr>
                    <a:noFill/>
                  </a:tcPr>
                </a:tc>
                <a:extLst>
                  <a:ext uri="{0D108BD9-81ED-4DB2-BD59-A6C34878D82A}">
                    <a16:rowId xmlns:a16="http://schemas.microsoft.com/office/drawing/2014/main" val="10002"/>
                  </a:ext>
                </a:extLst>
              </a:tr>
              <a:tr h="370840">
                <a:tc>
                  <a:txBody>
                    <a:bodyPr/>
                    <a:lstStyle/>
                    <a:p>
                      <a:pPr algn="ctr"/>
                      <a:r>
                        <a:rPr lang="en-US" dirty="0"/>
                        <a:t>F</a:t>
                      </a:r>
                    </a:p>
                  </a:txBody>
                  <a:tcPr>
                    <a:noFill/>
                  </a:tcPr>
                </a:tc>
                <a:extLst>
                  <a:ext uri="{0D108BD9-81ED-4DB2-BD59-A6C34878D82A}">
                    <a16:rowId xmlns:a16="http://schemas.microsoft.com/office/drawing/2014/main" val="10003"/>
                  </a:ext>
                </a:extLst>
              </a:tr>
              <a:tr h="370840">
                <a:tc>
                  <a:txBody>
                    <a:bodyPr/>
                    <a:lstStyle/>
                    <a:p>
                      <a:pPr algn="ctr"/>
                      <a:r>
                        <a:rPr lang="en-US" dirty="0"/>
                        <a:t>F</a:t>
                      </a:r>
                    </a:p>
                  </a:txBody>
                  <a:tcPr>
                    <a:no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85642583"/>
              </p:ext>
            </p:extLst>
          </p:nvPr>
        </p:nvGraphicFramePr>
        <p:xfrm>
          <a:off x="7134648" y="1835240"/>
          <a:ext cx="1829118" cy="1854200"/>
        </p:xfrm>
        <a:graphic>
          <a:graphicData uri="http://schemas.openxmlformats.org/drawingml/2006/table">
            <a:tbl>
              <a:tblPr firstRow="1" bandRow="1">
                <a:tableStyleId>{D7AC3CCA-C797-4891-BE02-D94E43425B78}</a:tableStyleId>
              </a:tblPr>
              <a:tblGrid>
                <a:gridCol w="1829118">
                  <a:extLst>
                    <a:ext uri="{9D8B030D-6E8A-4147-A177-3AD203B41FA5}">
                      <a16:colId xmlns:a16="http://schemas.microsoft.com/office/drawing/2014/main" val="2000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(p v q) ^ </a:t>
                      </a:r>
                      <a:r>
                        <a:rPr lang="en-US" altLang="en-US" dirty="0">
                          <a:ea typeface="ＭＳ Ｐゴシック" panose="020B0600070205080204" pitchFamily="34" charset="-128"/>
                          <a:sym typeface="Symbol" panose="05050102010706020507" pitchFamily="18" charset="2"/>
                        </a:rPr>
                        <a:t>(</a:t>
                      </a:r>
                      <a:r>
                        <a:rPr lang="en-US" dirty="0" err="1"/>
                        <a:t>p</a:t>
                      </a:r>
                      <a:r>
                        <a:rPr lang="en-US" dirty="0" err="1">
                          <a:sym typeface="Wingdings" panose="05000000000000000000" pitchFamily="2" charset="2"/>
                        </a:rPr>
                        <a:t></a:t>
                      </a:r>
                      <a:r>
                        <a:rPr lang="en-US" dirty="0" err="1"/>
                        <a:t>q</a:t>
                      </a:r>
                      <a:r>
                        <a:rPr lang="en-US" dirty="0"/>
                        <a:t>)</a:t>
                      </a:r>
                    </a:p>
                  </a:txBody>
                  <a:tcPr>
                    <a:noFill/>
                  </a:tcPr>
                </a:tc>
                <a:extLst>
                  <a:ext uri="{0D108BD9-81ED-4DB2-BD59-A6C34878D82A}">
                    <a16:rowId xmlns:a16="http://schemas.microsoft.com/office/drawing/2014/main" val="10000"/>
                  </a:ext>
                </a:extLst>
              </a:tr>
              <a:tr h="370840">
                <a:tc>
                  <a:txBody>
                    <a:bodyPr/>
                    <a:lstStyle/>
                    <a:p>
                      <a:pPr algn="ctr"/>
                      <a:r>
                        <a:rPr lang="en-US" dirty="0"/>
                        <a:t>F</a:t>
                      </a:r>
                    </a:p>
                  </a:txBody>
                  <a:tcPr>
                    <a:noFill/>
                  </a:tcPr>
                </a:tc>
                <a:extLst>
                  <a:ext uri="{0D108BD9-81ED-4DB2-BD59-A6C34878D82A}">
                    <a16:rowId xmlns:a16="http://schemas.microsoft.com/office/drawing/2014/main" val="10001"/>
                  </a:ext>
                </a:extLst>
              </a:tr>
              <a:tr h="370840">
                <a:tc>
                  <a:txBody>
                    <a:bodyPr/>
                    <a:lstStyle/>
                    <a:p>
                      <a:pPr algn="ctr"/>
                      <a:r>
                        <a:rPr lang="en-US" dirty="0"/>
                        <a:t>T</a:t>
                      </a:r>
                    </a:p>
                  </a:txBody>
                  <a:tcPr>
                    <a:noFill/>
                  </a:tcPr>
                </a:tc>
                <a:extLst>
                  <a:ext uri="{0D108BD9-81ED-4DB2-BD59-A6C34878D82A}">
                    <a16:rowId xmlns:a16="http://schemas.microsoft.com/office/drawing/2014/main" val="10002"/>
                  </a:ext>
                </a:extLst>
              </a:tr>
              <a:tr h="370840">
                <a:tc>
                  <a:txBody>
                    <a:bodyPr/>
                    <a:lstStyle/>
                    <a:p>
                      <a:pPr algn="ctr"/>
                      <a:r>
                        <a:rPr lang="en-US" dirty="0"/>
                        <a:t>F</a:t>
                      </a:r>
                    </a:p>
                  </a:txBody>
                  <a:tcPr>
                    <a:noFill/>
                  </a:tcPr>
                </a:tc>
                <a:extLst>
                  <a:ext uri="{0D108BD9-81ED-4DB2-BD59-A6C34878D82A}">
                    <a16:rowId xmlns:a16="http://schemas.microsoft.com/office/drawing/2014/main" val="10003"/>
                  </a:ext>
                </a:extLst>
              </a:tr>
              <a:tr h="370840">
                <a:tc>
                  <a:txBody>
                    <a:bodyPr/>
                    <a:lstStyle/>
                    <a:p>
                      <a:pPr algn="ctr"/>
                      <a:r>
                        <a:rPr lang="en-US" dirty="0"/>
                        <a:t>F</a:t>
                      </a:r>
                    </a:p>
                  </a:txBody>
                  <a:tcPr>
                    <a:noFill/>
                  </a:tcPr>
                </a:tc>
                <a:extLst>
                  <a:ext uri="{0D108BD9-81ED-4DB2-BD59-A6C34878D82A}">
                    <a16:rowId xmlns:a16="http://schemas.microsoft.com/office/drawing/2014/main" val="10004"/>
                  </a:ext>
                </a:extLst>
              </a:tr>
            </a:tbl>
          </a:graphicData>
        </a:graphic>
      </p:graphicFrame>
      <p:sp>
        <p:nvSpPr>
          <p:cNvPr id="8" name="Oval 7"/>
          <p:cNvSpPr/>
          <p:nvPr/>
        </p:nvSpPr>
        <p:spPr>
          <a:xfrm>
            <a:off x="7815933" y="2263218"/>
            <a:ext cx="457200" cy="1371600"/>
          </a:xfrm>
          <a:prstGeom prst="ellipse">
            <a:avLst/>
          </a:prstGeom>
          <a:noFill/>
          <a:ln w="19050">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160654" y="1848475"/>
            <a:ext cx="1777353" cy="3598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0" name="Rectangle 9"/>
          <p:cNvSpPr/>
          <p:nvPr/>
        </p:nvSpPr>
        <p:spPr>
          <a:xfrm>
            <a:off x="8832761" y="1979768"/>
            <a:ext cx="14478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Not Tautology</a:t>
            </a:r>
          </a:p>
          <a:p>
            <a:pPr algn="ctr"/>
            <a:endParaRPr lang="en-US" b="1" dirty="0">
              <a:solidFill>
                <a:srgbClr val="C00000"/>
              </a:solidFill>
            </a:endParaRPr>
          </a:p>
        </p:txBody>
      </p:sp>
    </p:spTree>
    <p:extLst>
      <p:ext uri="{BB962C8B-B14F-4D97-AF65-F5344CB8AC3E}">
        <p14:creationId xmlns:p14="http://schemas.microsoft.com/office/powerpoint/2010/main" val="44990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863600"/>
            <a:ext cx="11928475" cy="5591175"/>
          </a:xfrm>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14000" b="1" dirty="0">
                <a:solidFill>
                  <a:srgbClr val="0E47A1"/>
                </a:solidFill>
              </a:rPr>
              <a:t>TOC</a:t>
            </a:r>
          </a:p>
          <a:p>
            <a:pPr marL="0" indent="0" algn="ctr">
              <a:buNone/>
            </a:pPr>
            <a:endParaRPr lang="en-US" dirty="0"/>
          </a:p>
        </p:txBody>
      </p:sp>
      <p:sp>
        <p:nvSpPr>
          <p:cNvPr id="4" name="Oval Callout 3"/>
          <p:cNvSpPr/>
          <p:nvPr/>
        </p:nvSpPr>
        <p:spPr>
          <a:xfrm>
            <a:off x="7952365" y="1539433"/>
            <a:ext cx="3136182" cy="1540652"/>
          </a:xfrm>
          <a:prstGeom prst="wedgeEllipseCallout">
            <a:avLst>
              <a:gd name="adj1" fmla="val -81030"/>
              <a:gd name="adj2" fmla="val 71580"/>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Any task that can be performed by machine</a:t>
            </a:r>
          </a:p>
        </p:txBody>
      </p:sp>
    </p:spTree>
    <p:extLst>
      <p:ext uri="{BB962C8B-B14F-4D97-AF65-F5344CB8AC3E}">
        <p14:creationId xmlns:p14="http://schemas.microsoft.com/office/powerpoint/2010/main" val="141857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Quantifiers</a:t>
            </a:r>
          </a:p>
        </p:txBody>
      </p:sp>
      <p:sp>
        <p:nvSpPr>
          <p:cNvPr id="3" name="Content Placeholder 2"/>
          <p:cNvSpPr>
            <a:spLocks noGrp="1"/>
          </p:cNvSpPr>
          <p:nvPr>
            <p:ph idx="1"/>
          </p:nvPr>
        </p:nvSpPr>
        <p:spPr>
          <a:xfrm>
            <a:off x="131180" y="3479867"/>
            <a:ext cx="11929641" cy="2974141"/>
          </a:xfrm>
        </p:spPr>
        <p:txBody>
          <a:bodyPr/>
          <a:lstStyle/>
          <a:p>
            <a:r>
              <a:rPr lang="en-US" altLang="en-US" dirty="0"/>
              <a:t>Represented by an upside-down A: </a:t>
            </a:r>
            <a:r>
              <a:rPr lang="en-US" altLang="en-US" b="1" dirty="0">
                <a:solidFill>
                  <a:srgbClr val="0E47A1"/>
                </a:solidFill>
                <a:sym typeface="Symbol" panose="05050102010706020507" pitchFamily="18" charset="2"/>
              </a:rPr>
              <a:t></a:t>
            </a:r>
            <a:r>
              <a:rPr lang="en-US" altLang="en-US" dirty="0">
                <a:solidFill>
                  <a:srgbClr val="0E47A1"/>
                </a:solidFill>
                <a:sym typeface="Symbol" panose="05050102010706020507" pitchFamily="18" charset="2"/>
              </a:rPr>
              <a:t> (“for all”).</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endParaRPr lang="en-US" altLang="en-US" dirty="0"/>
          </a:p>
          <a:p>
            <a:pPr lvl="1">
              <a:lnSpc>
                <a:spcPct val="100000"/>
              </a:lnSpc>
            </a:pPr>
            <a:r>
              <a:rPr lang="en-US" altLang="en-US" sz="2400" dirty="0">
                <a:sym typeface="Symbol" panose="05050102010706020507" pitchFamily="18" charset="2"/>
              </a:rPr>
              <a:t>Let </a:t>
            </a:r>
            <a:r>
              <a:rPr lang="en-US" altLang="en-US" sz="2400" dirty="0">
                <a:solidFill>
                  <a:srgbClr val="C00000"/>
                </a:solidFill>
                <a:sym typeface="Symbol" panose="05050102010706020507" pitchFamily="18" charset="2"/>
              </a:rPr>
              <a:t>P(x) = x+1 &gt; x, x P(x)</a:t>
            </a:r>
          </a:p>
          <a:p>
            <a:pPr lvl="1">
              <a:lnSpc>
                <a:spcPct val="100000"/>
              </a:lnSpc>
            </a:pPr>
            <a:r>
              <a:rPr lang="en-US" altLang="en-US" sz="2400" dirty="0">
                <a:sym typeface="Symbol" panose="05050102010706020507" pitchFamily="18" charset="2"/>
              </a:rPr>
              <a:t>English translation: “for all values of x, P(x) is true”</a:t>
            </a:r>
          </a:p>
          <a:p>
            <a:pPr lvl="1">
              <a:lnSpc>
                <a:spcPct val="100000"/>
              </a:lnSpc>
            </a:pPr>
            <a:r>
              <a:rPr lang="en-US" altLang="en-US" sz="2400" dirty="0">
                <a:sym typeface="Symbol" panose="05050102010706020507" pitchFamily="18" charset="2"/>
              </a:rPr>
              <a:t>English translation: “for all values of x, x+1&gt;x is true”</a:t>
            </a:r>
            <a:endParaRPr lang="en-US" altLang="en-US" sz="2400" dirty="0"/>
          </a:p>
          <a:p>
            <a:endParaRPr lang="en-US" dirty="0"/>
          </a:p>
        </p:txBody>
      </p:sp>
      <p:cxnSp>
        <p:nvCxnSpPr>
          <p:cNvPr id="4" name="Elbow Connector 3"/>
          <p:cNvCxnSpPr/>
          <p:nvPr/>
        </p:nvCxnSpPr>
        <p:spPr>
          <a:xfrm rot="16200000" flipH="1">
            <a:off x="6507436" y="950277"/>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4618535" y="995462"/>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Quantifier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3549598" y="2128438"/>
            <a:ext cx="1543986" cy="686196"/>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Universal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Elbow Connector 6"/>
          <p:cNvCxnSpPr/>
          <p:nvPr/>
        </p:nvCxnSpPr>
        <p:spPr>
          <a:xfrm rot="5400000">
            <a:off x="4807301" y="962505"/>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a:spLocks noChangeArrowheads="1"/>
          </p:cNvSpPr>
          <p:nvPr/>
        </p:nvSpPr>
        <p:spPr bwMode="auto">
          <a:xfrm>
            <a:off x="6901303" y="2128438"/>
            <a:ext cx="1543986" cy="722237"/>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Existential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p:cNvCxnSpPr/>
          <p:nvPr/>
        </p:nvCxnSpPr>
        <p:spPr>
          <a:xfrm>
            <a:off x="131180" y="319237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48069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1"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50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par>
                          <p:cTn id="20" fill="hold">
                            <p:stCondLst>
                              <p:cond delay="3500"/>
                            </p:stCondLst>
                            <p:childTnLst>
                              <p:par>
                                <p:cTn id="21" presetID="22" presetClass="entr" presetSubtype="1" fill="hold" grpId="0" nodeType="after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mph" presetSubtype="2" fill="hold" nodeType="clickEffect">
                                  <p:stCondLst>
                                    <p:cond delay="0"/>
                                  </p:stCondLst>
                                  <p:childTnLst>
                                    <p:animClr clrSpc="rgb" dir="cw">
                                      <p:cBhvr>
                                        <p:cTn id="27" dur="2000" fill="hold"/>
                                        <p:tgtEl>
                                          <p:spTgt spid="6"/>
                                        </p:tgtEl>
                                        <p:attrNameLst>
                                          <p:attrName>fillcolor</p:attrName>
                                        </p:attrNameLst>
                                      </p:cBhvr>
                                      <p:to>
                                        <a:srgbClr val="B8CCE4"/>
                                      </p:to>
                                    </p:animClr>
                                    <p:set>
                                      <p:cBhvr>
                                        <p:cTn id="28" dur="2000" fill="hold"/>
                                        <p:tgtEl>
                                          <p:spTgt spid="6"/>
                                        </p:tgtEl>
                                        <p:attrNameLst>
                                          <p:attrName>fill.type</p:attrName>
                                        </p:attrNameLst>
                                      </p:cBhvr>
                                      <p:to>
                                        <p:strVal val="solid"/>
                                      </p:to>
                                    </p:set>
                                    <p:set>
                                      <p:cBhvr>
                                        <p:cTn id="29" dur="2000" fill="hold"/>
                                        <p:tgtEl>
                                          <p:spTgt spid="6"/>
                                        </p:tgtEl>
                                        <p:attrNameLst>
                                          <p:attrName>fill.on</p:attrName>
                                        </p:attrNameLst>
                                      </p:cBhvr>
                                      <p:to>
                                        <p:strVal val="tru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Logical Quantifiers</a:t>
            </a:r>
          </a:p>
        </p:txBody>
      </p:sp>
      <p:sp>
        <p:nvSpPr>
          <p:cNvPr id="3" name="Content Placeholder 2"/>
          <p:cNvSpPr>
            <a:spLocks noGrp="1"/>
          </p:cNvSpPr>
          <p:nvPr>
            <p:ph idx="1"/>
          </p:nvPr>
        </p:nvSpPr>
        <p:spPr>
          <a:xfrm>
            <a:off x="131180" y="3479867"/>
            <a:ext cx="11929641" cy="2974141"/>
          </a:xfrm>
        </p:spPr>
        <p:txBody>
          <a:bodyPr/>
          <a:lstStyle/>
          <a:p>
            <a:r>
              <a:rPr lang="en-US" altLang="en-US" dirty="0"/>
              <a:t>Represented by </a:t>
            </a:r>
            <a:r>
              <a:rPr lang="en-US" altLang="en-US" dirty="0">
                <a:sym typeface="Symbol" panose="05050102010706020507" pitchFamily="18" charset="2"/>
              </a:rPr>
              <a:t> </a:t>
            </a:r>
            <a:r>
              <a:rPr lang="en-US" altLang="en-US" dirty="0"/>
              <a:t>: </a:t>
            </a:r>
            <a:r>
              <a:rPr lang="en-US" altLang="en-US" b="1" dirty="0">
                <a:solidFill>
                  <a:srgbClr val="0E47A1"/>
                </a:solidFill>
                <a:sym typeface="Symbol" panose="05050102010706020507" pitchFamily="18" charset="2"/>
              </a:rPr>
              <a:t></a:t>
            </a:r>
            <a:r>
              <a:rPr lang="en-US" altLang="en-US" dirty="0">
                <a:solidFill>
                  <a:srgbClr val="0E47A1"/>
                </a:solidFill>
                <a:sym typeface="Symbol" panose="05050102010706020507" pitchFamily="18" charset="2"/>
              </a:rPr>
              <a:t> (“for exists”).</a:t>
            </a:r>
          </a:p>
          <a:p>
            <a:r>
              <a:rPr lang="en-US" altLang="en-US" dirty="0">
                <a:solidFill>
                  <a:srgbClr val="0E47A1"/>
                </a:solidFill>
                <a:ea typeface="ＭＳ Ｐゴシック" panose="020B0600070205080204" pitchFamily="34" charset="-128"/>
              </a:rPr>
              <a:t>Example:</a:t>
            </a:r>
            <a:r>
              <a:rPr lang="en-US" altLang="en-US" dirty="0">
                <a:ea typeface="ＭＳ Ｐゴシック" panose="020B0600070205080204" pitchFamily="34" charset="-128"/>
              </a:rPr>
              <a:t>				</a:t>
            </a:r>
            <a:endParaRPr lang="en-US" altLang="en-US" dirty="0"/>
          </a:p>
          <a:p>
            <a:pPr lvl="1"/>
            <a:r>
              <a:rPr lang="en-US" altLang="en-US" sz="2400" dirty="0">
                <a:sym typeface="Symbol" panose="05050102010706020507" pitchFamily="18" charset="2"/>
              </a:rPr>
              <a:t>Let </a:t>
            </a:r>
            <a:r>
              <a:rPr lang="en-US" altLang="en-US" sz="2400" dirty="0">
                <a:solidFill>
                  <a:srgbClr val="C00000"/>
                </a:solidFill>
                <a:sym typeface="Symbol" panose="05050102010706020507" pitchFamily="18" charset="2"/>
              </a:rPr>
              <a:t>P(x) = x+1 &gt; x</a:t>
            </a:r>
          </a:p>
          <a:p>
            <a:pPr lvl="1"/>
            <a:r>
              <a:rPr lang="en-US" altLang="en-US" sz="2400" dirty="0">
                <a:sym typeface="Symbol" panose="05050102010706020507" pitchFamily="18" charset="2"/>
              </a:rPr>
              <a:t>There is a numerical value for which x+1&gt;x</a:t>
            </a:r>
          </a:p>
          <a:p>
            <a:pPr lvl="1"/>
            <a:r>
              <a:rPr lang="en-US" altLang="en-US" sz="2400" dirty="0">
                <a:sym typeface="Symbol" panose="05050102010706020507" pitchFamily="18" charset="2"/>
              </a:rPr>
              <a:t>Thus, x P(x) is true</a:t>
            </a:r>
            <a:endParaRPr lang="en-US" altLang="en-US" sz="2400" dirty="0"/>
          </a:p>
          <a:p>
            <a:endParaRPr lang="en-US" dirty="0"/>
          </a:p>
        </p:txBody>
      </p:sp>
      <p:cxnSp>
        <p:nvCxnSpPr>
          <p:cNvPr id="4" name="Elbow Connector 3"/>
          <p:cNvCxnSpPr/>
          <p:nvPr/>
        </p:nvCxnSpPr>
        <p:spPr>
          <a:xfrm rot="16200000" flipH="1">
            <a:off x="6507436" y="950277"/>
            <a:ext cx="640080" cy="1691640"/>
          </a:xfrm>
          <a:prstGeom prst="bentConnector3">
            <a:avLst>
              <a:gd name="adj1" fmla="val 48647"/>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5" name="Rectangle 4"/>
          <p:cNvSpPr>
            <a:spLocks noChangeArrowheads="1"/>
          </p:cNvSpPr>
          <p:nvPr/>
        </p:nvSpPr>
        <p:spPr bwMode="auto">
          <a:xfrm>
            <a:off x="4618535" y="995462"/>
            <a:ext cx="2669694" cy="467742"/>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marL="0" marR="0" algn="ctr">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Logical Quantifier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6" name="Rectangle 5"/>
          <p:cNvSpPr>
            <a:spLocks noChangeArrowheads="1"/>
          </p:cNvSpPr>
          <p:nvPr/>
        </p:nvSpPr>
        <p:spPr bwMode="auto">
          <a:xfrm>
            <a:off x="3549598" y="2128438"/>
            <a:ext cx="1543986" cy="686196"/>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Universal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Elbow Connector 6"/>
          <p:cNvCxnSpPr/>
          <p:nvPr/>
        </p:nvCxnSpPr>
        <p:spPr>
          <a:xfrm rot="5400000">
            <a:off x="4807301" y="962505"/>
            <a:ext cx="688645" cy="1660064"/>
          </a:xfrm>
          <a:prstGeom prst="bentConnector3">
            <a:avLst/>
          </a:prstGeom>
          <a:ln w="2540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8" name="Rectangle 7"/>
          <p:cNvSpPr>
            <a:spLocks noChangeArrowheads="1"/>
          </p:cNvSpPr>
          <p:nvPr/>
        </p:nvSpPr>
        <p:spPr bwMode="auto">
          <a:xfrm>
            <a:off x="6901303" y="2128438"/>
            <a:ext cx="1543986" cy="722237"/>
          </a:xfrm>
          <a:prstGeom prst="rect">
            <a:avLst/>
          </a:prstGeom>
          <a:noFill/>
          <a:ln w="25400">
            <a:solidFill>
              <a:srgbClr val="0E47A1"/>
            </a:solidFill>
            <a:miter lim="800000"/>
            <a:headEnd/>
            <a:tailEnd/>
          </a:ln>
        </p:spPr>
        <p:txBody>
          <a:bodyPr rot="0" vert="horz" wrap="square" lIns="91440" tIns="45720" rIns="91440" bIns="45720" anchor="t" anchorCtr="0" upright="1">
            <a:noAutofit/>
          </a:bodyPr>
          <a:lstStyle/>
          <a:p>
            <a:pPr algn="ctr">
              <a:lnSpc>
                <a:spcPct val="107000"/>
              </a:lnSpc>
              <a:spcAft>
                <a:spcPts val="800"/>
              </a:spcAft>
            </a:pPr>
            <a:r>
              <a:rPr lang="en-US" sz="2000" dirty="0"/>
              <a:t>Existential Quantifier</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9" name="Straight Connector 8"/>
          <p:cNvCxnSpPr/>
          <p:nvPr/>
        </p:nvCxnSpPr>
        <p:spPr>
          <a:xfrm>
            <a:off x="131180" y="3192379"/>
            <a:ext cx="11704320" cy="0"/>
          </a:xfrm>
          <a:prstGeom prst="line">
            <a:avLst/>
          </a:prstGeom>
          <a:ln>
            <a:solidFill>
              <a:schemeClr val="tx1">
                <a:lumMod val="50000"/>
                <a:lumOff val="50000"/>
              </a:schemeClr>
            </a:solidFill>
            <a:prstDash val="sysDash"/>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4613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rgbClr val="94C8EC"/>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Functions</a:t>
            </a:r>
          </a:p>
        </p:txBody>
      </p:sp>
    </p:spTree>
    <p:extLst>
      <p:ext uri="{BB962C8B-B14F-4D97-AF65-F5344CB8AC3E}">
        <p14:creationId xmlns:p14="http://schemas.microsoft.com/office/powerpoint/2010/main" val="3037129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solidFill>
                      <a:srgbClr val="0E47A1"/>
                    </a:solidFill>
                    <a:ea typeface="Cambria Math" panose="02040503050406030204" pitchFamily="18" charset="0"/>
                  </a:rPr>
                  <a:t>Domain:</a:t>
                </a:r>
                <a:r>
                  <a:rPr lang="en-US" sz="2200" dirty="0">
                    <a:solidFill>
                      <a:srgbClr val="000000"/>
                    </a:solidFill>
                    <a:ea typeface="Cambria Math" panose="02040503050406030204" pitchFamily="18" charset="0"/>
                  </a:rPr>
                  <a:t> What </a:t>
                </a:r>
                <a:r>
                  <a:rPr lang="en-US" sz="2200" dirty="0">
                    <a:solidFill>
                      <a:srgbClr val="C00000"/>
                    </a:solidFill>
                    <a:ea typeface="Cambria Math" panose="02040503050406030204" pitchFamily="18" charset="0"/>
                  </a:rPr>
                  <a:t>can go </a:t>
                </a:r>
                <a:r>
                  <a:rPr lang="en-US" sz="2200" dirty="0">
                    <a:solidFill>
                      <a:srgbClr val="000000"/>
                    </a:solidFill>
                    <a:ea typeface="Cambria Math" panose="02040503050406030204" pitchFamily="18" charset="0"/>
                  </a:rPr>
                  <a:t>into the function is called domain.</a:t>
                </a:r>
              </a:p>
              <a:p>
                <a:r>
                  <a:rPr lang="en-US" sz="2200" dirty="0">
                    <a:solidFill>
                      <a:srgbClr val="0E47A1"/>
                    </a:solidFill>
                    <a:ea typeface="Cambria Math" panose="02040503050406030204" pitchFamily="18" charset="0"/>
                  </a:rPr>
                  <a:t>Codomain: </a:t>
                </a:r>
                <a:r>
                  <a:rPr lang="en-US" sz="2200" dirty="0">
                    <a:solidFill>
                      <a:srgbClr val="000000"/>
                    </a:solidFill>
                    <a:ea typeface="Cambria Math" panose="02040503050406030204" pitchFamily="18" charset="0"/>
                  </a:rPr>
                  <a:t>What </a:t>
                </a:r>
                <a:r>
                  <a:rPr lang="en-US" sz="2200" dirty="0">
                    <a:solidFill>
                      <a:srgbClr val="C00000"/>
                    </a:solidFill>
                    <a:ea typeface="Cambria Math" panose="02040503050406030204" pitchFamily="18" charset="0"/>
                  </a:rPr>
                  <a:t>may possibly come out </a:t>
                </a:r>
                <a:r>
                  <a:rPr lang="en-US" sz="2200" dirty="0">
                    <a:solidFill>
                      <a:srgbClr val="000000"/>
                    </a:solidFill>
                    <a:ea typeface="Cambria Math" panose="02040503050406030204" pitchFamily="18" charset="0"/>
                  </a:rPr>
                  <a:t>from a function is codomain.</a:t>
                </a:r>
              </a:p>
              <a:p>
                <a:r>
                  <a:rPr lang="en-US" sz="2200" dirty="0">
                    <a:solidFill>
                      <a:srgbClr val="0E47A1"/>
                    </a:solidFill>
                    <a:ea typeface="Cambria Math" panose="02040503050406030204" pitchFamily="18" charset="0"/>
                  </a:rPr>
                  <a:t>Range:</a:t>
                </a:r>
                <a:r>
                  <a:rPr lang="en-US" sz="2200" dirty="0">
                    <a:solidFill>
                      <a:srgbClr val="000000"/>
                    </a:solidFill>
                    <a:ea typeface="Cambria Math" panose="02040503050406030204" pitchFamily="18" charset="0"/>
                  </a:rPr>
                  <a:t> What </a:t>
                </a:r>
                <a:r>
                  <a:rPr lang="en-US" sz="2200" dirty="0">
                    <a:solidFill>
                      <a:srgbClr val="C00000"/>
                    </a:solidFill>
                    <a:ea typeface="Cambria Math" panose="02040503050406030204" pitchFamily="18" charset="0"/>
                  </a:rPr>
                  <a:t>actually come out </a:t>
                </a:r>
                <a:r>
                  <a:rPr lang="en-US" sz="2200" dirty="0">
                    <a:solidFill>
                      <a:srgbClr val="000000"/>
                    </a:solidFill>
                    <a:ea typeface="Cambria Math" panose="02040503050406030204" pitchFamily="18" charset="0"/>
                  </a:rPr>
                  <a:t>from a function is range.</a:t>
                </a:r>
                <a:r>
                  <a:rPr lang="en-US" sz="2200" dirty="0">
                    <a:solidFill>
                      <a:srgbClr val="000000"/>
                    </a:solidFill>
                  </a:rPr>
                  <a:t> The range of function is subset of codomain.</a:t>
                </a:r>
                <a:endParaRPr lang="en-US" sz="2200" dirty="0">
                  <a:solidFill>
                    <a:srgbClr val="000000"/>
                  </a:solidFill>
                  <a:ea typeface="Cambria Math" panose="02040503050406030204" pitchFamily="18" charset="0"/>
                </a:endParaRPr>
              </a:p>
              <a:p>
                <a:r>
                  <a:rPr lang="en-US" sz="2200" dirty="0">
                    <a:solidFill>
                      <a:srgbClr val="0E47A1"/>
                    </a:solidFill>
                    <a:ea typeface="Cambria Math" panose="02040503050406030204" pitchFamily="18" charset="0"/>
                  </a:rPr>
                  <a:t>Example:</a:t>
                </a:r>
              </a:p>
              <a:p>
                <a:pPr marL="0" indent="0">
                  <a:buNone/>
                </a:pPr>
                <a14:m>
                  <m:oMathPara xmlns:m="http://schemas.openxmlformats.org/officeDocument/2006/math">
                    <m:oMathParaPr>
                      <m:jc m:val="centerGroup"/>
                    </m:oMathParaPr>
                    <m:oMath xmlns:m="http://schemas.openxmlformats.org/officeDocument/2006/math">
                      <m:r>
                        <a:rPr lang="en-US" sz="2200" b="1" i="1" dirty="0" smtClean="0">
                          <a:solidFill>
                            <a:srgbClr val="0E47A1"/>
                          </a:solidFill>
                          <a:latin typeface="Cambria Math" panose="02040503050406030204" pitchFamily="18" charset="0"/>
                          <a:ea typeface="Cambria Math" panose="02040503050406030204" pitchFamily="18" charset="0"/>
                        </a:rPr>
                        <m:t>𝒇</m:t>
                      </m:r>
                      <m:r>
                        <a:rPr lang="en-US" sz="2200" b="1" i="1" dirty="0" smtClean="0">
                          <a:solidFill>
                            <a:srgbClr val="0E47A1"/>
                          </a:solidFill>
                          <a:latin typeface="Cambria Math" panose="02040503050406030204" pitchFamily="18" charset="0"/>
                          <a:ea typeface="Cambria Math" panose="02040503050406030204" pitchFamily="18" charset="0"/>
                        </a:rPr>
                        <m:t>:</m:t>
                      </m:r>
                      <m:r>
                        <a:rPr lang="en-US" sz="2200" b="1" i="1" dirty="0" smtClean="0">
                          <a:solidFill>
                            <a:srgbClr val="0E47A1"/>
                          </a:solidFill>
                          <a:latin typeface="Cambria Math" panose="02040503050406030204" pitchFamily="18" charset="0"/>
                          <a:ea typeface="Cambria Math" panose="02040503050406030204" pitchFamily="18" charset="0"/>
                        </a:rPr>
                        <m:t>𝑵</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𝑵</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 </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𝒇</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𝒙</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𝟐</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𝒙</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m:t>
                      </m:r>
                      <m:r>
                        <a:rPr lang="en-US" sz="2200" b="1" i="1" dirty="0">
                          <a:solidFill>
                            <a:srgbClr val="0E47A1"/>
                          </a:solidFill>
                          <a:latin typeface="Cambria Math" panose="02040503050406030204" pitchFamily="18" charset="0"/>
                          <a:ea typeface="Cambria Math" panose="02040503050406030204" pitchFamily="18" charset="0"/>
                          <a:sym typeface="Wingdings" panose="05000000000000000000" pitchFamily="2" charset="2"/>
                        </a:rPr>
                        <m:t>𝟏</m:t>
                      </m:r>
                    </m:oMath>
                  </m:oMathPara>
                </a14:m>
                <a:endParaRPr lang="en-US" sz="2200" b="1" dirty="0">
                  <a:solidFill>
                    <a:srgbClr val="0E47A1"/>
                  </a:solidFill>
                  <a:ea typeface="Cambria Math" panose="02040503050406030204" pitchFamily="18" charset="0"/>
                </a:endParaRPr>
              </a:p>
              <a:p>
                <a:pPr indent="0">
                  <a:buNone/>
                </a:pPr>
                <a:r>
                  <a:rPr lang="en-US" sz="2200" dirty="0">
                    <a:ea typeface="Cambria Math" panose="02040503050406030204" pitchFamily="18" charset="0"/>
                  </a:rPr>
                  <a:t>f(1)=2(1)+1= </a:t>
                </a:r>
                <a:r>
                  <a:rPr lang="en-US" sz="2200" dirty="0">
                    <a:solidFill>
                      <a:srgbClr val="0E47A1"/>
                    </a:solidFill>
                    <a:ea typeface="Cambria Math" panose="02040503050406030204" pitchFamily="18" charset="0"/>
                  </a:rPr>
                  <a:t>3</a:t>
                </a:r>
              </a:p>
              <a:p>
                <a:pPr indent="0">
                  <a:buNone/>
                </a:pPr>
                <a:r>
                  <a:rPr lang="en-US" sz="2200" dirty="0">
                    <a:ea typeface="Cambria Math" panose="02040503050406030204" pitchFamily="18" charset="0"/>
                  </a:rPr>
                  <a:t>f(2)=2(2)+1= </a:t>
                </a:r>
                <a:r>
                  <a:rPr lang="en-US" sz="2200" dirty="0">
                    <a:solidFill>
                      <a:srgbClr val="0E47A1"/>
                    </a:solidFill>
                    <a:ea typeface="Cambria Math" panose="02040503050406030204" pitchFamily="18" charset="0"/>
                  </a:rPr>
                  <a:t>5</a:t>
                </a:r>
              </a:p>
              <a:p>
                <a:pPr indent="0">
                  <a:buNone/>
                </a:pPr>
                <a:r>
                  <a:rPr lang="en-US" sz="2200" dirty="0">
                    <a:ea typeface="Cambria Math" panose="02040503050406030204" pitchFamily="18" charset="0"/>
                  </a:rPr>
                  <a:t>f(3)=2(3)+1= </a:t>
                </a:r>
                <a:r>
                  <a:rPr lang="en-US" sz="2200" dirty="0">
                    <a:solidFill>
                      <a:srgbClr val="0E47A1"/>
                    </a:solidFill>
                    <a:ea typeface="Cambria Math" panose="02040503050406030204" pitchFamily="18" charset="0"/>
                  </a:rPr>
                  <a:t>7</a:t>
                </a:r>
              </a:p>
              <a:p>
                <a:pPr indent="0">
                  <a:buNone/>
                </a:pPr>
                <a:r>
                  <a:rPr lang="en-US" sz="2200" dirty="0">
                    <a:ea typeface="Cambria Math" panose="02040503050406030204" pitchFamily="18" charset="0"/>
                  </a:rPr>
                  <a:t>f(4)=2(4)+1= </a:t>
                </a:r>
                <a:r>
                  <a:rPr lang="en-US" sz="2200" dirty="0">
                    <a:solidFill>
                      <a:srgbClr val="0E47A1"/>
                    </a:solidFill>
                    <a:ea typeface="Cambria Math" panose="02040503050406030204" pitchFamily="18" charset="0"/>
                  </a:rPr>
                  <a:t>9</a:t>
                </a:r>
              </a:p>
              <a:p>
                <a:r>
                  <a:rPr lang="en-US" sz="2200" dirty="0">
                    <a:ea typeface="Cambria Math" panose="02040503050406030204" pitchFamily="18" charset="0"/>
                  </a:rPr>
                  <a:t>The range of function </a:t>
                </a:r>
                <a:r>
                  <a:rPr lang="en-US" sz="2200" dirty="0">
                    <a:solidFill>
                      <a:srgbClr val="0E47A1"/>
                    </a:solidFill>
                    <a:latin typeface="Cambria Math" panose="02040503050406030204" pitchFamily="18" charset="0"/>
                    <a:ea typeface="Cambria Math" panose="02040503050406030204" pitchFamily="18" charset="0"/>
                  </a:rPr>
                  <a:t>f(x) = {3, 5, 7, 9}</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a:stretch>
              </a:blipFill>
            </p:spPr>
            <p:txBody>
              <a:bodyPr/>
              <a:lstStyle/>
              <a:p>
                <a:r>
                  <a:rPr lang="en-IN">
                    <a:noFill/>
                  </a:rPr>
                  <a:t> </a:t>
                </a:r>
              </a:p>
            </p:txBody>
          </p:sp>
        </mc:Fallback>
      </mc:AlternateContent>
      <p:sp>
        <p:nvSpPr>
          <p:cNvPr id="4" name="Rectangle 3"/>
          <p:cNvSpPr/>
          <p:nvPr/>
        </p:nvSpPr>
        <p:spPr>
          <a:xfrm>
            <a:off x="1907202" y="2866767"/>
            <a:ext cx="315541" cy="168606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094644" y="3556588"/>
            <a:ext cx="107163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Range </a:t>
            </a:r>
          </a:p>
        </p:txBody>
      </p:sp>
      <p:sp>
        <p:nvSpPr>
          <p:cNvPr id="6" name="Oval 5"/>
          <p:cNvSpPr/>
          <p:nvPr/>
        </p:nvSpPr>
        <p:spPr>
          <a:xfrm>
            <a:off x="9025571" y="2699825"/>
            <a:ext cx="914400" cy="2484854"/>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Oval 6"/>
          <p:cNvSpPr/>
          <p:nvPr/>
        </p:nvSpPr>
        <p:spPr>
          <a:xfrm>
            <a:off x="10633973" y="2851485"/>
            <a:ext cx="914400" cy="24384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Arrow Connector 7"/>
          <p:cNvCxnSpPr>
            <a:endCxn id="16" idx="1"/>
          </p:cNvCxnSpPr>
          <p:nvPr/>
        </p:nvCxnSpPr>
        <p:spPr>
          <a:xfrm>
            <a:off x="9719899" y="3279687"/>
            <a:ext cx="1181810" cy="23961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20" idx="1"/>
          </p:cNvCxnSpPr>
          <p:nvPr/>
        </p:nvCxnSpPr>
        <p:spPr>
          <a:xfrm>
            <a:off x="9673271" y="3611779"/>
            <a:ext cx="1228438" cy="39567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4" idx="3"/>
            <a:endCxn id="22" idx="1"/>
          </p:cNvCxnSpPr>
          <p:nvPr/>
        </p:nvCxnSpPr>
        <p:spPr>
          <a:xfrm>
            <a:off x="9716203" y="4155979"/>
            <a:ext cx="1185506" cy="30156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5" idx="3"/>
          </p:cNvCxnSpPr>
          <p:nvPr/>
        </p:nvCxnSpPr>
        <p:spPr>
          <a:xfrm>
            <a:off x="9716203" y="4627682"/>
            <a:ext cx="1208184" cy="238478"/>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9330369" y="30371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9325823" y="349861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4" name="Rectangle 13"/>
          <p:cNvSpPr/>
          <p:nvPr/>
        </p:nvSpPr>
        <p:spPr>
          <a:xfrm>
            <a:off x="9335203" y="39654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5" name="Rectangle 14"/>
          <p:cNvSpPr/>
          <p:nvPr/>
        </p:nvSpPr>
        <p:spPr>
          <a:xfrm>
            <a:off x="9335203" y="443718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6" name="Rectangle 15"/>
          <p:cNvSpPr/>
          <p:nvPr/>
        </p:nvSpPr>
        <p:spPr>
          <a:xfrm>
            <a:off x="10901709" y="332879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7" name="Rectangle 16"/>
          <p:cNvSpPr/>
          <p:nvPr/>
        </p:nvSpPr>
        <p:spPr>
          <a:xfrm>
            <a:off x="10901709" y="311761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8" name="Rectangle 17"/>
          <p:cNvSpPr/>
          <p:nvPr/>
        </p:nvSpPr>
        <p:spPr>
          <a:xfrm>
            <a:off x="10901709" y="286129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9" name="Rectangle 18"/>
          <p:cNvSpPr/>
          <p:nvPr/>
        </p:nvSpPr>
        <p:spPr>
          <a:xfrm>
            <a:off x="10901709" y="356024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20" name="Rectangle 19"/>
          <p:cNvSpPr/>
          <p:nvPr/>
        </p:nvSpPr>
        <p:spPr>
          <a:xfrm>
            <a:off x="10901709" y="381695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5</a:t>
            </a:r>
          </a:p>
        </p:txBody>
      </p:sp>
      <p:sp>
        <p:nvSpPr>
          <p:cNvPr id="21" name="Rectangle 20"/>
          <p:cNvSpPr/>
          <p:nvPr/>
        </p:nvSpPr>
        <p:spPr>
          <a:xfrm>
            <a:off x="10901709" y="40483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6</a:t>
            </a:r>
          </a:p>
        </p:txBody>
      </p:sp>
      <p:sp>
        <p:nvSpPr>
          <p:cNvPr id="22" name="Rectangle 21"/>
          <p:cNvSpPr/>
          <p:nvPr/>
        </p:nvSpPr>
        <p:spPr>
          <a:xfrm>
            <a:off x="10901709" y="426704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7</a:t>
            </a:r>
          </a:p>
        </p:txBody>
      </p:sp>
      <p:sp>
        <p:nvSpPr>
          <p:cNvPr id="23" name="Rectangle 22"/>
          <p:cNvSpPr/>
          <p:nvPr/>
        </p:nvSpPr>
        <p:spPr>
          <a:xfrm>
            <a:off x="10914647" y="447033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8</a:t>
            </a:r>
          </a:p>
        </p:txBody>
      </p:sp>
      <p:sp>
        <p:nvSpPr>
          <p:cNvPr id="24" name="Rectangle 23"/>
          <p:cNvSpPr/>
          <p:nvPr/>
        </p:nvSpPr>
        <p:spPr>
          <a:xfrm>
            <a:off x="10914647" y="466083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25" name="Rectangle 24"/>
          <p:cNvSpPr/>
          <p:nvPr/>
        </p:nvSpPr>
        <p:spPr>
          <a:xfrm>
            <a:off x="10858068" y="4879239"/>
            <a:ext cx="48236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10</a:t>
            </a:r>
          </a:p>
        </p:txBody>
      </p:sp>
      <p:sp>
        <p:nvSpPr>
          <p:cNvPr id="26" name="Rectangle 25"/>
          <p:cNvSpPr/>
          <p:nvPr/>
        </p:nvSpPr>
        <p:spPr>
          <a:xfrm>
            <a:off x="9025571" y="5293053"/>
            <a:ext cx="107163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Domain </a:t>
            </a:r>
          </a:p>
        </p:txBody>
      </p:sp>
      <p:sp>
        <p:nvSpPr>
          <p:cNvPr id="27" name="Rectangle 26"/>
          <p:cNvSpPr/>
          <p:nvPr/>
        </p:nvSpPr>
        <p:spPr>
          <a:xfrm>
            <a:off x="10419347" y="5296468"/>
            <a:ext cx="11811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Codomain </a:t>
            </a:r>
          </a:p>
        </p:txBody>
      </p:sp>
      <p:sp>
        <p:nvSpPr>
          <p:cNvPr id="28" name="Rectangle 27"/>
          <p:cNvSpPr/>
          <p:nvPr/>
        </p:nvSpPr>
        <p:spPr>
          <a:xfrm>
            <a:off x="9292271" y="231164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29" name="Rectangle 28"/>
          <p:cNvSpPr/>
          <p:nvPr/>
        </p:nvSpPr>
        <p:spPr>
          <a:xfrm>
            <a:off x="10900673" y="241011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Tree>
    <p:extLst>
      <p:ext uri="{BB962C8B-B14F-4D97-AF65-F5344CB8AC3E}">
        <p14:creationId xmlns:p14="http://schemas.microsoft.com/office/powerpoint/2010/main" val="302594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2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9"/>
                                        </p:tgtEl>
                                        <p:attrNameLst>
                                          <p:attrName>style.visibility</p:attrName>
                                        </p:attrNameLst>
                                      </p:cBhvr>
                                      <p:to>
                                        <p:strVal val="visible"/>
                                      </p:to>
                                    </p:set>
                                    <p:animEffect transition="in" filter="wipe(left)">
                                      <p:cBhvr>
                                        <p:cTn id="101" dur="500"/>
                                        <p:tgtEl>
                                          <p:spTgt spid="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wipe(left)">
                                      <p:cBhvr>
                                        <p:cTn id="106" dur="500"/>
                                        <p:tgtEl>
                                          <p:spTgt spid="1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nodeType="clickEffect">
                                  <p:stCondLst>
                                    <p:cond delay="0"/>
                                  </p:stCondLst>
                                  <p:childTnLst>
                                    <p:set>
                                      <p:cBhvr>
                                        <p:cTn id="110" dur="1" fill="hold">
                                          <p:stCondLst>
                                            <p:cond delay="0"/>
                                          </p:stCondLst>
                                        </p:cTn>
                                        <p:tgtEl>
                                          <p:spTgt spid="11"/>
                                        </p:tgtEl>
                                        <p:attrNameLst>
                                          <p:attrName>style.visibility</p:attrName>
                                        </p:attrNameLst>
                                      </p:cBhvr>
                                      <p:to>
                                        <p:strVal val="visible"/>
                                      </p:to>
                                    </p:set>
                                    <p:animEffect transition="in" filter="wipe(left)">
                                      <p:cBhvr>
                                        <p:cTn id="1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00000"/>
                  </a:lnSpc>
                </a:pPr>
                <a:r>
                  <a:rPr lang="en-US" sz="2200" dirty="0"/>
                  <a:t>If the </a:t>
                </a:r>
                <a:r>
                  <a:rPr lang="en-US" sz="2200" dirty="0">
                    <a:solidFill>
                      <a:srgbClr val="C00000"/>
                    </a:solidFill>
                  </a:rPr>
                  <a:t>range</a:t>
                </a:r>
                <a:r>
                  <a:rPr lang="en-US" sz="2200" dirty="0"/>
                  <a:t> of function and </a:t>
                </a:r>
                <a:r>
                  <a:rPr lang="en-US" sz="2200" dirty="0">
                    <a:solidFill>
                      <a:srgbClr val="C00000"/>
                    </a:solidFill>
                  </a:rPr>
                  <a:t>codomain</a:t>
                </a:r>
                <a:r>
                  <a:rPr lang="en-US" sz="2200" dirty="0"/>
                  <a:t> of function </a:t>
                </a:r>
                <a:r>
                  <a:rPr lang="en-US" sz="2200" dirty="0">
                    <a:solidFill>
                      <a:srgbClr val="C00000"/>
                    </a:solidFill>
                  </a:rPr>
                  <a:t>are equal </a:t>
                </a:r>
                <a:r>
                  <a:rPr lang="en-US" sz="2200" dirty="0"/>
                  <a:t>or every element of the codomain is actually one of the values of the function, then function is said to be </a:t>
                </a:r>
                <a:r>
                  <a:rPr lang="en-US" sz="2200" dirty="0">
                    <a:solidFill>
                      <a:srgbClr val="C00000"/>
                    </a:solidFill>
                  </a:rPr>
                  <a:t>onto </a:t>
                </a:r>
                <a:r>
                  <a:rPr lang="en-US" sz="2200" dirty="0"/>
                  <a:t>or</a:t>
                </a:r>
                <a:r>
                  <a:rPr lang="en-US" sz="2200" dirty="0">
                    <a:solidFill>
                      <a:srgbClr val="C00000"/>
                    </a:solidFill>
                  </a:rPr>
                  <a:t> surjective </a:t>
                </a:r>
                <a:r>
                  <a:rPr lang="en-US" sz="2200" dirty="0"/>
                  <a:t>or</a:t>
                </a:r>
                <a:r>
                  <a:rPr lang="en-US" sz="2200" dirty="0">
                    <a:solidFill>
                      <a:srgbClr val="C00000"/>
                    </a:solidFill>
                  </a:rPr>
                  <a:t> surjection.</a:t>
                </a:r>
              </a:p>
              <a:p>
                <a:pPr defTabSz="349250">
                  <a:lnSpc>
                    <a:spcPct val="100000"/>
                  </a:lnSpc>
                </a:pPr>
                <a:r>
                  <a:rPr lang="en-US" sz="2200" dirty="0">
                    <a:solidFill>
                      <a:srgbClr val="0E47A1"/>
                    </a:solidFill>
                  </a:rPr>
                  <a:t>Example:			</a:t>
                </a:r>
                <a14:m>
                  <m:oMath xmlns:m="http://schemas.openxmlformats.org/officeDocument/2006/math">
                    <m:r>
                      <a:rPr lang="en-US" sz="2200" b="1" i="1">
                        <a:solidFill>
                          <a:srgbClr val="0E47A1"/>
                        </a:solidFill>
                        <a:latin typeface="Cambria Math" panose="02040503050406030204" pitchFamily="18" charset="0"/>
                      </a:rPr>
                      <m:t>𝒇</m:t>
                    </m:r>
                    <m:r>
                      <a:rPr lang="en-US" sz="2200" b="1" i="1">
                        <a:solidFill>
                          <a:srgbClr val="0E47A1"/>
                        </a:solidFill>
                        <a:latin typeface="Cambria Math" panose="02040503050406030204" pitchFamily="18" charset="0"/>
                      </a:rPr>
                      <m:t> :</m:t>
                    </m:r>
                    <m:r>
                      <a:rPr lang="en-US" sz="2200" b="1" i="1">
                        <a:solidFill>
                          <a:srgbClr val="0E47A1"/>
                        </a:solidFill>
                        <a:latin typeface="Cambria Math" panose="02040503050406030204" pitchFamily="18" charset="0"/>
                      </a:rPr>
                      <m:t>𝑨</m:t>
                    </m:r>
                    <m:r>
                      <a:rPr lang="en-US" sz="2200" b="1" i="1">
                        <a:solidFill>
                          <a:srgbClr val="0E47A1"/>
                        </a:solidFill>
                        <a:latin typeface="Cambria Math" panose="02040503050406030204" pitchFamily="18" charset="0"/>
                      </a:rPr>
                      <m:t> →</m:t>
                    </m:r>
                    <m:r>
                      <a:rPr lang="en-US" sz="2200" b="1" i="1">
                        <a:solidFill>
                          <a:srgbClr val="0E47A1"/>
                        </a:solidFill>
                        <a:latin typeface="Cambria Math" panose="02040503050406030204" pitchFamily="18" charset="0"/>
                        <a:ea typeface="Cambria Math" panose="02040503050406030204" pitchFamily="18" charset="0"/>
                      </a:rPr>
                      <m:t>𝑩</m:t>
                    </m:r>
                    <m:r>
                      <a:rPr lang="en-US" sz="2200" b="1" i="1">
                        <a:solidFill>
                          <a:srgbClr val="0E47A1"/>
                        </a:solidFill>
                        <a:latin typeface="Cambria Math" panose="02040503050406030204" pitchFamily="18" charset="0"/>
                        <a:ea typeface="Cambria Math" panose="02040503050406030204" pitchFamily="18" charset="0"/>
                      </a:rPr>
                      <m:t>, </m:t>
                    </m:r>
                    <m:r>
                      <a:rPr lang="en-US" sz="2200" b="1" i="1">
                        <a:solidFill>
                          <a:srgbClr val="0E47A1"/>
                        </a:solidFill>
                        <a:latin typeface="Cambria Math" panose="02040503050406030204" pitchFamily="18" charset="0"/>
                        <a:ea typeface="Cambria Math" panose="02040503050406030204" pitchFamily="18" charset="0"/>
                      </a:rPr>
                      <m:t>𝒇</m:t>
                    </m:r>
                    <m:d>
                      <m:dPr>
                        <m:ctrlPr>
                          <a:rPr lang="en-US" sz="2200" b="1" i="1">
                            <a:solidFill>
                              <a:srgbClr val="0E47A1"/>
                            </a:solidFill>
                            <a:latin typeface="Cambria Math" panose="02040503050406030204" pitchFamily="18" charset="0"/>
                            <a:ea typeface="Cambria Math" panose="02040503050406030204" pitchFamily="18" charset="0"/>
                          </a:rPr>
                        </m:ctrlPr>
                      </m:dPr>
                      <m:e>
                        <m:r>
                          <a:rPr lang="en-US" sz="2200" b="1" i="1">
                            <a:solidFill>
                              <a:srgbClr val="0E47A1"/>
                            </a:solidFill>
                            <a:latin typeface="Cambria Math" panose="02040503050406030204" pitchFamily="18" charset="0"/>
                            <a:ea typeface="Cambria Math" panose="02040503050406030204" pitchFamily="18" charset="0"/>
                          </a:rPr>
                          <m:t>𝒙</m:t>
                        </m:r>
                      </m:e>
                    </m:d>
                    <m:r>
                      <a:rPr lang="en-US" sz="2200" b="1" i="1">
                        <a:solidFill>
                          <a:srgbClr val="0E47A1"/>
                        </a:solidFill>
                        <a:latin typeface="Cambria Math" panose="02040503050406030204" pitchFamily="18" charset="0"/>
                        <a:ea typeface="Cambria Math" panose="02040503050406030204" pitchFamily="18" charset="0"/>
                      </a:rPr>
                      <m:t>= </m:t>
                    </m:r>
                    <m:sSup>
                      <m:sSupPr>
                        <m:ctrlPr>
                          <a:rPr lang="en-US" sz="2200" b="1" i="1">
                            <a:solidFill>
                              <a:srgbClr val="0E47A1"/>
                            </a:solidFill>
                            <a:latin typeface="Cambria Math" panose="02040503050406030204" pitchFamily="18" charset="0"/>
                            <a:ea typeface="Cambria Math" panose="02040503050406030204" pitchFamily="18" charset="0"/>
                          </a:rPr>
                        </m:ctrlPr>
                      </m:sSupPr>
                      <m:e>
                        <m:r>
                          <a:rPr lang="en-US" sz="2200" b="1" i="1">
                            <a:solidFill>
                              <a:srgbClr val="0E47A1"/>
                            </a:solidFill>
                            <a:latin typeface="Cambria Math" panose="02040503050406030204" pitchFamily="18" charset="0"/>
                            <a:ea typeface="Cambria Math" panose="02040503050406030204" pitchFamily="18" charset="0"/>
                          </a:rPr>
                          <m:t>𝒙</m:t>
                        </m:r>
                      </m:e>
                      <m:sup>
                        <m:r>
                          <a:rPr lang="en-US" sz="2200" b="1" i="1">
                            <a:solidFill>
                              <a:srgbClr val="0E47A1"/>
                            </a:solidFill>
                            <a:latin typeface="Cambria Math" panose="02040503050406030204" pitchFamily="18" charset="0"/>
                            <a:ea typeface="Cambria Math" panose="02040503050406030204" pitchFamily="18" charset="0"/>
                          </a:rPr>
                          <m:t>𝟐</m:t>
                        </m:r>
                      </m:sup>
                    </m:sSup>
                  </m:oMath>
                </a14:m>
                <a:r>
                  <a:rPr lang="en-US" sz="2200" dirty="0"/>
                  <a:t> where, 		   		</a:t>
                </a:r>
              </a:p>
              <a:p>
                <a:pPr defTabSz="349250">
                  <a:lnSpc>
                    <a:spcPct val="100000"/>
                  </a:lnSpc>
                </a:pPr>
                <a:r>
                  <a:rPr lang="en-US" sz="2200" dirty="0">
                    <a:solidFill>
                      <a:srgbClr val="C00000"/>
                    </a:solidFill>
                    <a:ea typeface="Cambria Math" panose="02040503050406030204" pitchFamily="18" charset="0"/>
                  </a:rPr>
                  <a:t>A = {-2,-1,1,2,3,4}  </a:t>
                </a:r>
                <a:r>
                  <a:rPr lang="en-US" sz="2200" dirty="0"/>
                  <a:t>and  </a:t>
                </a:r>
                <a:r>
                  <a:rPr lang="en-US" sz="2200" dirty="0">
                    <a:solidFill>
                      <a:srgbClr val="C00000"/>
                    </a:solidFill>
                    <a:ea typeface="Cambria Math" panose="02040503050406030204" pitchFamily="18" charset="0"/>
                  </a:rPr>
                  <a:t>B = {1,4,9,16}</a:t>
                </a:r>
              </a:p>
              <a:p>
                <a:pPr marL="684212" lvl="2" indent="0">
                  <a:lnSpc>
                    <a:spcPct val="100000"/>
                  </a:lnSpc>
                  <a:buNone/>
                </a:pPr>
                <a:r>
                  <a:rPr lang="en-US" sz="2200" dirty="0">
                    <a:ea typeface="Cambria Math" panose="02040503050406030204" pitchFamily="18" charset="0"/>
                  </a:rPr>
                  <a:t>f(-2) = 4</a:t>
                </a:r>
              </a:p>
              <a:p>
                <a:pPr marL="684212" lvl="2" indent="0">
                  <a:lnSpc>
                    <a:spcPct val="100000"/>
                  </a:lnSpc>
                  <a:buNone/>
                </a:pPr>
                <a:r>
                  <a:rPr lang="en-US" sz="2200" dirty="0">
                    <a:ea typeface="Cambria Math" panose="02040503050406030204" pitchFamily="18" charset="0"/>
                  </a:rPr>
                  <a:t>f(-1) = 1</a:t>
                </a:r>
              </a:p>
              <a:p>
                <a:pPr marL="684212" lvl="2" indent="0">
                  <a:lnSpc>
                    <a:spcPct val="100000"/>
                  </a:lnSpc>
                  <a:buNone/>
                </a:pPr>
                <a:r>
                  <a:rPr lang="en-US" sz="2200" dirty="0">
                    <a:ea typeface="Cambria Math" panose="02040503050406030204" pitchFamily="18" charset="0"/>
                  </a:rPr>
                  <a:t>f(1) = 1</a:t>
                </a:r>
              </a:p>
              <a:p>
                <a:pPr marL="684212" lvl="2" indent="0">
                  <a:lnSpc>
                    <a:spcPct val="100000"/>
                  </a:lnSpc>
                  <a:buNone/>
                </a:pPr>
                <a:r>
                  <a:rPr lang="en-US" sz="2200" dirty="0">
                    <a:ea typeface="Cambria Math" panose="02040503050406030204" pitchFamily="18" charset="0"/>
                  </a:rPr>
                  <a:t>f(2) = 4</a:t>
                </a:r>
              </a:p>
              <a:p>
                <a:pPr marL="684212" lvl="2" indent="0">
                  <a:lnSpc>
                    <a:spcPct val="100000"/>
                  </a:lnSpc>
                  <a:buNone/>
                </a:pPr>
                <a:r>
                  <a:rPr lang="en-US" sz="2200" dirty="0">
                    <a:ea typeface="Cambria Math" panose="02040503050406030204" pitchFamily="18" charset="0"/>
                  </a:rPr>
                  <a:t>f(3) = 9</a:t>
                </a:r>
              </a:p>
              <a:p>
                <a:pPr marL="684212" lvl="2" indent="0">
                  <a:lnSpc>
                    <a:spcPct val="100000"/>
                  </a:lnSpc>
                  <a:buNone/>
                </a:pPr>
                <a:r>
                  <a:rPr lang="en-US" sz="2200" dirty="0">
                    <a:ea typeface="Cambria Math" panose="02040503050406030204" pitchFamily="18" charset="0"/>
                  </a:rPr>
                  <a:t>f(4) = 16</a:t>
                </a:r>
              </a:p>
              <a:p>
                <a:pPr>
                  <a:lnSpc>
                    <a:spcPct val="100000"/>
                  </a:lnSpc>
                </a:pPr>
                <a:r>
                  <a:rPr lang="en-US" sz="2200" dirty="0">
                    <a:ea typeface="Cambria Math" panose="02040503050406030204" pitchFamily="18" charset="0"/>
                  </a:rPr>
                  <a:t>The range of function </a:t>
                </a:r>
                <a:r>
                  <a:rPr lang="en-US" sz="2200" dirty="0">
                    <a:solidFill>
                      <a:srgbClr val="0E47A1"/>
                    </a:solidFill>
                    <a:ea typeface="Cambria Math" panose="02040503050406030204" pitchFamily="18" charset="0"/>
                  </a:rPr>
                  <a:t>f(A) = {1, 4, 9, 16} = B</a:t>
                </a:r>
                <a:endParaRPr lang="en-US" sz="2200" dirty="0">
                  <a:solidFill>
                    <a:srgbClr val="0E47A1"/>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654" r="-716"/>
                </a:stretch>
              </a:blipFill>
            </p:spPr>
            <p:txBody>
              <a:bodyPr/>
              <a:lstStyle/>
              <a:p>
                <a:r>
                  <a:rPr lang="en-IN">
                    <a:noFill/>
                  </a:rPr>
                  <a:t> </a:t>
                </a:r>
              </a:p>
            </p:txBody>
          </p:sp>
        </mc:Fallback>
      </mc:AlternateContent>
      <p:sp>
        <p:nvSpPr>
          <p:cNvPr id="4" name="Oval 3"/>
          <p:cNvSpPr/>
          <p:nvPr/>
        </p:nvSpPr>
        <p:spPr>
          <a:xfrm>
            <a:off x="8734866" y="2544620"/>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327106" y="2803358"/>
            <a:ext cx="914400" cy="24384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83706" y="237617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7" name="Rectangle 6"/>
          <p:cNvSpPr/>
          <p:nvPr/>
        </p:nvSpPr>
        <p:spPr>
          <a:xfrm>
            <a:off x="10576746" y="239107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
        <p:nvSpPr>
          <p:cNvPr id="8" name="Rectangle 7"/>
          <p:cNvSpPr/>
          <p:nvPr/>
        </p:nvSpPr>
        <p:spPr>
          <a:xfrm>
            <a:off x="8994743" y="33560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9" name="Rectangle 8"/>
          <p:cNvSpPr/>
          <p:nvPr/>
        </p:nvSpPr>
        <p:spPr>
          <a:xfrm>
            <a:off x="9008959" y="379395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0" name="Rectangle 9"/>
          <p:cNvSpPr/>
          <p:nvPr/>
        </p:nvSpPr>
        <p:spPr>
          <a:xfrm>
            <a:off x="9018058" y="42454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1" name="Rectangle 10"/>
          <p:cNvSpPr/>
          <p:nvPr/>
        </p:nvSpPr>
        <p:spPr>
          <a:xfrm>
            <a:off x="9018058" y="47026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2" name="Rectangle 11"/>
          <p:cNvSpPr/>
          <p:nvPr/>
        </p:nvSpPr>
        <p:spPr>
          <a:xfrm>
            <a:off x="10576746" y="285055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10590962" y="341409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4" name="Rectangle 13"/>
          <p:cNvSpPr/>
          <p:nvPr/>
        </p:nvSpPr>
        <p:spPr>
          <a:xfrm>
            <a:off x="10604610" y="394522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15" name="Rectangle 14"/>
          <p:cNvSpPr/>
          <p:nvPr/>
        </p:nvSpPr>
        <p:spPr>
          <a:xfrm>
            <a:off x="10558550" y="4569606"/>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16</a:t>
            </a:r>
          </a:p>
        </p:txBody>
      </p:sp>
      <p:cxnSp>
        <p:nvCxnSpPr>
          <p:cNvPr id="16" name="Straight Arrow Connector 15"/>
          <p:cNvCxnSpPr/>
          <p:nvPr/>
        </p:nvCxnSpPr>
        <p:spPr>
          <a:xfrm>
            <a:off x="9369490" y="2803358"/>
            <a:ext cx="1207256" cy="80749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399058" y="3051008"/>
            <a:ext cx="1261423" cy="1805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352430" y="3145688"/>
            <a:ext cx="1322267" cy="41796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406454" y="3737095"/>
            <a:ext cx="1198156" cy="205285"/>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988490" y="254462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21" name="Rectangle 20"/>
          <p:cNvSpPr/>
          <p:nvPr/>
        </p:nvSpPr>
        <p:spPr>
          <a:xfrm>
            <a:off x="9002706" y="296940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cxnSp>
        <p:nvCxnSpPr>
          <p:cNvPr id="22" name="Straight Arrow Connector 21"/>
          <p:cNvCxnSpPr/>
          <p:nvPr/>
        </p:nvCxnSpPr>
        <p:spPr>
          <a:xfrm flipV="1">
            <a:off x="9406454" y="4173823"/>
            <a:ext cx="1220904" cy="26840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9358686" y="4798206"/>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62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wipe(left)">
                                      <p:cBhvr>
                                        <p:cTn id="71" dur="500"/>
                                        <p:tgtEl>
                                          <p:spTgt spid="18"/>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wipe(left)">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wipe(left)">
                                      <p:cBhvr>
                                        <p:cTn id="89" dur="500"/>
                                        <p:tgtEl>
                                          <p:spTgt spid="22"/>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wipe(left)">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One-to-One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lnSpc>
                    <a:spcPct val="100000"/>
                  </a:lnSpc>
                </a:pPr>
                <a:r>
                  <a:rPr lang="en-US" sz="2200" dirty="0"/>
                  <a:t>A function for which </a:t>
                </a:r>
                <a:r>
                  <a:rPr lang="en-US" sz="2200" dirty="0">
                    <a:solidFill>
                      <a:srgbClr val="C00000"/>
                    </a:solidFill>
                  </a:rPr>
                  <a:t>every element of the range </a:t>
                </a:r>
                <a:r>
                  <a:rPr lang="en-US" sz="2200" dirty="0"/>
                  <a:t>of the function </a:t>
                </a:r>
                <a:r>
                  <a:rPr lang="en-US" sz="2200" dirty="0">
                    <a:solidFill>
                      <a:srgbClr val="C00000"/>
                    </a:solidFill>
                  </a:rPr>
                  <a:t>corresponds to exactly one element of the domain </a:t>
                </a:r>
                <a:r>
                  <a:rPr lang="en-US" sz="2200" dirty="0"/>
                  <a:t>is known as </a:t>
                </a:r>
                <a:r>
                  <a:rPr lang="en-US" sz="2200" dirty="0">
                    <a:solidFill>
                      <a:srgbClr val="C00000"/>
                    </a:solidFill>
                  </a:rPr>
                  <a:t>One-to-One </a:t>
                </a:r>
                <a:r>
                  <a:rPr lang="en-US" sz="2200" dirty="0"/>
                  <a:t>or</a:t>
                </a:r>
                <a:r>
                  <a:rPr lang="en-US" sz="2200" dirty="0">
                    <a:solidFill>
                      <a:srgbClr val="C00000"/>
                    </a:solidFill>
                  </a:rPr>
                  <a:t> injective </a:t>
                </a:r>
                <a:r>
                  <a:rPr lang="en-US" sz="2200" dirty="0"/>
                  <a:t>or</a:t>
                </a:r>
                <a:r>
                  <a:rPr lang="en-US" sz="2200" dirty="0">
                    <a:solidFill>
                      <a:srgbClr val="C00000"/>
                    </a:solidFill>
                  </a:rPr>
                  <a:t> injection</a:t>
                </a:r>
                <a:r>
                  <a:rPr lang="en-US" sz="2200" dirty="0"/>
                  <a:t>.</a:t>
                </a:r>
              </a:p>
              <a:p>
                <a:pPr>
                  <a:lnSpc>
                    <a:spcPct val="100000"/>
                  </a:lnSpc>
                </a:pPr>
                <a:r>
                  <a:rPr lang="en-US" sz="2200" dirty="0">
                    <a:solidFill>
                      <a:srgbClr val="0E47A1"/>
                    </a:solidFill>
                  </a:rPr>
                  <a:t>Example:		 </a:t>
                </a:r>
                <a:endParaRPr lang="en-US" sz="2200" b="1" i="1" dirty="0">
                  <a:solidFill>
                    <a:srgbClr val="0E47A1"/>
                  </a:solidFill>
                  <a:latin typeface="Cambria Math" panose="02040503050406030204" pitchFamily="18" charset="0"/>
                </a:endParaRPr>
              </a:p>
              <a:p>
                <a:pPr>
                  <a:lnSpc>
                    <a:spcPct val="100000"/>
                  </a:lnSpc>
                </a:pPr>
                <a14:m>
                  <m:oMath xmlns:m="http://schemas.openxmlformats.org/officeDocument/2006/math">
                    <m:r>
                      <a:rPr lang="en-US" sz="2200" b="1" i="1">
                        <a:solidFill>
                          <a:srgbClr val="0E47A1"/>
                        </a:solidFill>
                        <a:latin typeface="Cambria Math" panose="02040503050406030204" pitchFamily="18" charset="0"/>
                      </a:rPr>
                      <m:t>𝒇</m:t>
                    </m:r>
                    <m:r>
                      <a:rPr lang="en-US" sz="2200" b="1" i="1">
                        <a:solidFill>
                          <a:srgbClr val="0E47A1"/>
                        </a:solidFill>
                        <a:latin typeface="Cambria Math" panose="02040503050406030204" pitchFamily="18" charset="0"/>
                      </a:rPr>
                      <m:t> :</m:t>
                    </m:r>
                    <m:r>
                      <a:rPr lang="en-US" sz="2200" b="1" i="1">
                        <a:solidFill>
                          <a:srgbClr val="0E47A1"/>
                        </a:solidFill>
                        <a:latin typeface="Cambria Math" panose="02040503050406030204" pitchFamily="18" charset="0"/>
                      </a:rPr>
                      <m:t>𝑨</m:t>
                    </m:r>
                    <m:r>
                      <a:rPr lang="en-US" sz="2200" b="1" i="1">
                        <a:solidFill>
                          <a:srgbClr val="0E47A1"/>
                        </a:solidFill>
                        <a:latin typeface="Cambria Math" panose="02040503050406030204" pitchFamily="18" charset="0"/>
                      </a:rPr>
                      <m:t> →</m:t>
                    </m:r>
                    <m:r>
                      <a:rPr lang="en-US" sz="2200" b="1" i="1">
                        <a:solidFill>
                          <a:srgbClr val="0E47A1"/>
                        </a:solidFill>
                        <a:latin typeface="Cambria Math" panose="02040503050406030204" pitchFamily="18" charset="0"/>
                        <a:ea typeface="Cambria Math" panose="02040503050406030204" pitchFamily="18" charset="0"/>
                      </a:rPr>
                      <m:t>𝑩</m:t>
                    </m:r>
                    <m:r>
                      <a:rPr lang="en-US" sz="2200" b="1" i="1">
                        <a:solidFill>
                          <a:srgbClr val="0E47A1"/>
                        </a:solidFill>
                        <a:latin typeface="Cambria Math" panose="02040503050406030204" pitchFamily="18" charset="0"/>
                        <a:ea typeface="Cambria Math" panose="02040503050406030204" pitchFamily="18" charset="0"/>
                      </a:rPr>
                      <m:t>, </m:t>
                    </m:r>
                    <m:r>
                      <a:rPr lang="en-US" sz="2200" b="1" i="1">
                        <a:solidFill>
                          <a:srgbClr val="0E47A1"/>
                        </a:solidFill>
                        <a:latin typeface="Cambria Math" panose="02040503050406030204" pitchFamily="18" charset="0"/>
                        <a:ea typeface="Cambria Math" panose="02040503050406030204" pitchFamily="18" charset="0"/>
                      </a:rPr>
                      <m:t>𝒇</m:t>
                    </m:r>
                    <m:d>
                      <m:dPr>
                        <m:ctrlPr>
                          <a:rPr lang="en-US" sz="2200" b="1" i="1">
                            <a:solidFill>
                              <a:srgbClr val="0E47A1"/>
                            </a:solidFill>
                            <a:latin typeface="Cambria Math" panose="02040503050406030204" pitchFamily="18" charset="0"/>
                            <a:ea typeface="Cambria Math" panose="02040503050406030204" pitchFamily="18" charset="0"/>
                          </a:rPr>
                        </m:ctrlPr>
                      </m:dPr>
                      <m:e>
                        <m:r>
                          <a:rPr lang="en-US" sz="2200" b="1" i="1">
                            <a:solidFill>
                              <a:srgbClr val="0E47A1"/>
                            </a:solidFill>
                            <a:latin typeface="Cambria Math" panose="02040503050406030204" pitchFamily="18" charset="0"/>
                            <a:ea typeface="Cambria Math" panose="02040503050406030204" pitchFamily="18" charset="0"/>
                          </a:rPr>
                          <m:t>𝒙</m:t>
                        </m:r>
                      </m:e>
                    </m:d>
                    <m:r>
                      <a:rPr lang="en-US" sz="2200" b="1" i="1">
                        <a:solidFill>
                          <a:srgbClr val="0E47A1"/>
                        </a:solidFill>
                        <a:latin typeface="Cambria Math" panose="02040503050406030204" pitchFamily="18" charset="0"/>
                        <a:ea typeface="Cambria Math" panose="02040503050406030204" pitchFamily="18" charset="0"/>
                      </a:rPr>
                      <m:t>= </m:t>
                    </m:r>
                    <m:sSup>
                      <m:sSupPr>
                        <m:ctrlPr>
                          <a:rPr lang="en-US" sz="2200" b="1" i="1">
                            <a:solidFill>
                              <a:srgbClr val="0E47A1"/>
                            </a:solidFill>
                            <a:latin typeface="Cambria Math" panose="02040503050406030204" pitchFamily="18" charset="0"/>
                            <a:ea typeface="Cambria Math" panose="02040503050406030204" pitchFamily="18" charset="0"/>
                          </a:rPr>
                        </m:ctrlPr>
                      </m:sSupPr>
                      <m:e>
                        <m:r>
                          <a:rPr lang="en-US" sz="2200" b="1" i="1">
                            <a:solidFill>
                              <a:srgbClr val="0E47A1"/>
                            </a:solidFill>
                            <a:latin typeface="Cambria Math" panose="02040503050406030204" pitchFamily="18" charset="0"/>
                            <a:ea typeface="Cambria Math" panose="02040503050406030204" pitchFamily="18" charset="0"/>
                          </a:rPr>
                          <m:t>𝒙</m:t>
                        </m:r>
                      </m:e>
                      <m:sup>
                        <m:r>
                          <a:rPr lang="en-US" sz="2200" b="1" i="1">
                            <a:solidFill>
                              <a:srgbClr val="0E47A1"/>
                            </a:solidFill>
                            <a:latin typeface="Cambria Math" panose="02040503050406030204" pitchFamily="18" charset="0"/>
                            <a:ea typeface="Cambria Math" panose="02040503050406030204" pitchFamily="18" charset="0"/>
                          </a:rPr>
                          <m:t>𝟐</m:t>
                        </m:r>
                      </m:sup>
                    </m:sSup>
                  </m:oMath>
                </a14:m>
                <a:r>
                  <a:rPr lang="en-US" sz="2200" dirty="0"/>
                  <a:t> where, 		   				</a:t>
                </a:r>
              </a:p>
              <a:p>
                <a:pPr>
                  <a:lnSpc>
                    <a:spcPct val="100000"/>
                  </a:lnSpc>
                </a:pPr>
                <a:r>
                  <a:rPr lang="en-US" sz="2200" dirty="0">
                    <a:solidFill>
                      <a:srgbClr val="C00000"/>
                    </a:solidFill>
                    <a:ea typeface="Cambria Math" panose="02040503050406030204" pitchFamily="18" charset="0"/>
                  </a:rPr>
                  <a:t>A = {1,2,3,4} </a:t>
                </a:r>
                <a:r>
                  <a:rPr lang="en-US" sz="2200" dirty="0">
                    <a:ea typeface="Cambria Math" panose="02040503050406030204" pitchFamily="18" charset="0"/>
                  </a:rPr>
                  <a:t>and</a:t>
                </a:r>
                <a:r>
                  <a:rPr lang="en-US" sz="2200" dirty="0">
                    <a:solidFill>
                      <a:srgbClr val="C00000"/>
                    </a:solidFill>
                    <a:ea typeface="Cambria Math" panose="02040503050406030204" pitchFamily="18" charset="0"/>
                  </a:rPr>
                  <a:t> B = {1,4,9,16,25,36}</a:t>
                </a:r>
              </a:p>
              <a:p>
                <a:pPr marL="457200" lvl="1" indent="-106363">
                  <a:lnSpc>
                    <a:spcPct val="100000"/>
                  </a:lnSpc>
                  <a:buNone/>
                </a:pPr>
                <a:r>
                  <a:rPr lang="en-US" sz="2200" dirty="0">
                    <a:ea typeface="Cambria Math" panose="02040503050406030204" pitchFamily="18" charset="0"/>
                  </a:rPr>
                  <a:t>f(1) = 1</a:t>
                </a:r>
              </a:p>
              <a:p>
                <a:pPr marL="457200" lvl="1" indent="-106363">
                  <a:lnSpc>
                    <a:spcPct val="100000"/>
                  </a:lnSpc>
                  <a:buNone/>
                </a:pPr>
                <a:r>
                  <a:rPr lang="en-US" sz="2200" dirty="0">
                    <a:ea typeface="Cambria Math" panose="02040503050406030204" pitchFamily="18" charset="0"/>
                  </a:rPr>
                  <a:t>f(2) = 4</a:t>
                </a:r>
              </a:p>
              <a:p>
                <a:pPr marL="457200" lvl="1" indent="-106363">
                  <a:lnSpc>
                    <a:spcPct val="100000"/>
                  </a:lnSpc>
                  <a:buNone/>
                </a:pPr>
                <a:r>
                  <a:rPr lang="en-US" sz="2200" dirty="0">
                    <a:ea typeface="Cambria Math" panose="02040503050406030204" pitchFamily="18" charset="0"/>
                  </a:rPr>
                  <a:t>f(3) = 9</a:t>
                </a:r>
              </a:p>
              <a:p>
                <a:pPr marL="457200" lvl="1" indent="-106363">
                  <a:lnSpc>
                    <a:spcPct val="100000"/>
                  </a:lnSpc>
                  <a:buNone/>
                </a:pPr>
                <a:r>
                  <a:rPr lang="en-US" sz="22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654" r="-716"/>
                </a:stretch>
              </a:blipFill>
            </p:spPr>
            <p:txBody>
              <a:bodyPr/>
              <a:lstStyle/>
              <a:p>
                <a:r>
                  <a:rPr lang="en-IN">
                    <a:noFill/>
                  </a:rPr>
                  <a:t> </a:t>
                </a:r>
              </a:p>
            </p:txBody>
          </p:sp>
        </mc:Fallback>
      </mc:AlternateContent>
      <p:sp>
        <p:nvSpPr>
          <p:cNvPr id="4" name="Oval 3"/>
          <p:cNvSpPr/>
          <p:nvPr/>
        </p:nvSpPr>
        <p:spPr>
          <a:xfrm>
            <a:off x="8843150" y="2388950"/>
            <a:ext cx="914400" cy="2391201"/>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435390" y="2341752"/>
            <a:ext cx="914400" cy="3352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652650" y="225031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7" name="Rectangle 6"/>
          <p:cNvSpPr/>
          <p:nvPr/>
        </p:nvSpPr>
        <p:spPr>
          <a:xfrm>
            <a:off x="10244890" y="21893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
        <p:nvSpPr>
          <p:cNvPr id="8" name="Rectangle 7"/>
          <p:cNvSpPr/>
          <p:nvPr/>
        </p:nvSpPr>
        <p:spPr>
          <a:xfrm>
            <a:off x="9103027" y="24941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9" name="Rectangle 8"/>
          <p:cNvSpPr/>
          <p:nvPr/>
        </p:nvSpPr>
        <p:spPr>
          <a:xfrm>
            <a:off x="9117243" y="30275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0" name="Rectangle 9"/>
          <p:cNvSpPr/>
          <p:nvPr/>
        </p:nvSpPr>
        <p:spPr>
          <a:xfrm>
            <a:off x="9126342" y="360985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1" name="Rectangle 10"/>
          <p:cNvSpPr/>
          <p:nvPr/>
        </p:nvSpPr>
        <p:spPr>
          <a:xfrm>
            <a:off x="9126342" y="41705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2" name="Rectangle 11"/>
          <p:cNvSpPr/>
          <p:nvPr/>
        </p:nvSpPr>
        <p:spPr>
          <a:xfrm>
            <a:off x="10685030" y="248050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10699246" y="295248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4" name="Rectangle 13"/>
          <p:cNvSpPr/>
          <p:nvPr/>
        </p:nvSpPr>
        <p:spPr>
          <a:xfrm>
            <a:off x="10712894" y="34836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15" name="Rectangle 14"/>
          <p:cNvSpPr/>
          <p:nvPr/>
        </p:nvSpPr>
        <p:spPr>
          <a:xfrm>
            <a:off x="10666834" y="4031800"/>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16</a:t>
            </a:r>
          </a:p>
        </p:txBody>
      </p:sp>
      <p:cxnSp>
        <p:nvCxnSpPr>
          <p:cNvPr id="16" name="Straight Arrow Connector 15"/>
          <p:cNvCxnSpPr/>
          <p:nvPr/>
        </p:nvCxnSpPr>
        <p:spPr>
          <a:xfrm flipV="1">
            <a:off x="9507342" y="2709104"/>
            <a:ext cx="1228300" cy="1137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514738" y="3173980"/>
            <a:ext cx="1170292" cy="537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9514738" y="3712219"/>
            <a:ext cx="1220904" cy="7477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9499382" y="4271486"/>
            <a:ext cx="1199864" cy="7079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0663990" y="4557240"/>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25</a:t>
            </a:r>
          </a:p>
        </p:txBody>
      </p:sp>
      <p:sp>
        <p:nvSpPr>
          <p:cNvPr id="21" name="Rectangle 20"/>
          <p:cNvSpPr/>
          <p:nvPr/>
        </p:nvSpPr>
        <p:spPr>
          <a:xfrm>
            <a:off x="10666834" y="5084952"/>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36</a:t>
            </a:r>
          </a:p>
        </p:txBody>
      </p:sp>
    </p:spTree>
    <p:extLst>
      <p:ext uri="{BB962C8B-B14F-4D97-AF65-F5344CB8AC3E}">
        <p14:creationId xmlns:p14="http://schemas.microsoft.com/office/powerpoint/2010/main" val="17423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wipe(left)">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wipe(left)">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Bijection</a:t>
            </a:r>
            <a:r>
              <a:rPr lang="en-US" dirty="0"/>
              <a:t>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If function is both </a:t>
                </a:r>
                <a:r>
                  <a:rPr lang="en-US" sz="2200" dirty="0">
                    <a:solidFill>
                      <a:srgbClr val="C00000"/>
                    </a:solidFill>
                  </a:rPr>
                  <a:t>one-to-one</a:t>
                </a:r>
                <a:r>
                  <a:rPr lang="en-US" sz="2200" dirty="0"/>
                  <a:t> and </a:t>
                </a:r>
                <a:r>
                  <a:rPr lang="en-US" sz="2200" dirty="0">
                    <a:solidFill>
                      <a:srgbClr val="C00000"/>
                    </a:solidFill>
                  </a:rPr>
                  <a:t>onto</a:t>
                </a:r>
                <a:r>
                  <a:rPr lang="en-US" sz="2200" dirty="0"/>
                  <a:t> then function is called </a:t>
                </a:r>
                <a:r>
                  <a:rPr lang="en-US" sz="2200" dirty="0" err="1">
                    <a:solidFill>
                      <a:srgbClr val="C00000"/>
                    </a:solidFill>
                  </a:rPr>
                  <a:t>Bijection</a:t>
                </a:r>
                <a:r>
                  <a:rPr lang="en-US" sz="2200" dirty="0">
                    <a:solidFill>
                      <a:srgbClr val="C00000"/>
                    </a:solidFill>
                  </a:rPr>
                  <a:t> function</a:t>
                </a:r>
                <a:r>
                  <a:rPr lang="en-US" sz="2200" dirty="0"/>
                  <a:t>.</a:t>
                </a:r>
              </a:p>
              <a:p>
                <a:r>
                  <a:rPr lang="en-US" sz="2200" dirty="0">
                    <a:solidFill>
                      <a:srgbClr val="0E47A1"/>
                    </a:solidFill>
                  </a:rPr>
                  <a:t>Example:	 </a:t>
                </a:r>
                <a14:m>
                  <m:oMath xmlns:m="http://schemas.openxmlformats.org/officeDocument/2006/math">
                    <m:r>
                      <a:rPr lang="en-US" sz="2200" b="1" i="1">
                        <a:solidFill>
                          <a:srgbClr val="0E47A1"/>
                        </a:solidFill>
                        <a:latin typeface="Cambria Math" panose="02040503050406030204" pitchFamily="18" charset="0"/>
                      </a:rPr>
                      <m:t>𝒇</m:t>
                    </m:r>
                    <m:r>
                      <a:rPr lang="en-US" sz="2200" b="1" i="1">
                        <a:solidFill>
                          <a:srgbClr val="0E47A1"/>
                        </a:solidFill>
                        <a:latin typeface="Cambria Math" panose="02040503050406030204" pitchFamily="18" charset="0"/>
                      </a:rPr>
                      <m:t> :</m:t>
                    </m:r>
                    <m:r>
                      <a:rPr lang="en-US" sz="2200" b="1" i="1">
                        <a:solidFill>
                          <a:srgbClr val="0E47A1"/>
                        </a:solidFill>
                        <a:latin typeface="Cambria Math" panose="02040503050406030204" pitchFamily="18" charset="0"/>
                      </a:rPr>
                      <m:t>𝑨</m:t>
                    </m:r>
                    <m:r>
                      <a:rPr lang="en-US" sz="2200" b="1" i="1">
                        <a:solidFill>
                          <a:srgbClr val="0E47A1"/>
                        </a:solidFill>
                        <a:latin typeface="Cambria Math" panose="02040503050406030204" pitchFamily="18" charset="0"/>
                      </a:rPr>
                      <m:t> →</m:t>
                    </m:r>
                    <m:r>
                      <a:rPr lang="en-US" sz="2200" b="1" i="1">
                        <a:solidFill>
                          <a:srgbClr val="0E47A1"/>
                        </a:solidFill>
                        <a:latin typeface="Cambria Math" panose="02040503050406030204" pitchFamily="18" charset="0"/>
                        <a:ea typeface="Cambria Math" panose="02040503050406030204" pitchFamily="18" charset="0"/>
                      </a:rPr>
                      <m:t>𝑩</m:t>
                    </m:r>
                    <m:r>
                      <a:rPr lang="en-US" sz="2200" b="1" i="1">
                        <a:solidFill>
                          <a:srgbClr val="0E47A1"/>
                        </a:solidFill>
                        <a:latin typeface="Cambria Math" panose="02040503050406030204" pitchFamily="18" charset="0"/>
                        <a:ea typeface="Cambria Math" panose="02040503050406030204" pitchFamily="18" charset="0"/>
                      </a:rPr>
                      <m:t>, </m:t>
                    </m:r>
                    <m:r>
                      <a:rPr lang="en-US" sz="2200" b="1" i="1">
                        <a:solidFill>
                          <a:srgbClr val="0E47A1"/>
                        </a:solidFill>
                        <a:latin typeface="Cambria Math" panose="02040503050406030204" pitchFamily="18" charset="0"/>
                        <a:ea typeface="Cambria Math" panose="02040503050406030204" pitchFamily="18" charset="0"/>
                      </a:rPr>
                      <m:t>𝒇</m:t>
                    </m:r>
                    <m:d>
                      <m:dPr>
                        <m:ctrlPr>
                          <a:rPr lang="en-US" sz="2200" b="1" i="1">
                            <a:solidFill>
                              <a:srgbClr val="0E47A1"/>
                            </a:solidFill>
                            <a:latin typeface="Cambria Math" panose="02040503050406030204" pitchFamily="18" charset="0"/>
                            <a:ea typeface="Cambria Math" panose="02040503050406030204" pitchFamily="18" charset="0"/>
                          </a:rPr>
                        </m:ctrlPr>
                      </m:dPr>
                      <m:e>
                        <m:r>
                          <a:rPr lang="en-US" sz="2200" b="1" i="1">
                            <a:solidFill>
                              <a:srgbClr val="0E47A1"/>
                            </a:solidFill>
                            <a:latin typeface="Cambria Math" panose="02040503050406030204" pitchFamily="18" charset="0"/>
                            <a:ea typeface="Cambria Math" panose="02040503050406030204" pitchFamily="18" charset="0"/>
                          </a:rPr>
                          <m:t>𝒙</m:t>
                        </m:r>
                      </m:e>
                    </m:d>
                    <m:r>
                      <a:rPr lang="en-US" sz="2200" b="1" i="1">
                        <a:solidFill>
                          <a:srgbClr val="0E47A1"/>
                        </a:solidFill>
                        <a:latin typeface="Cambria Math" panose="02040503050406030204" pitchFamily="18" charset="0"/>
                        <a:ea typeface="Cambria Math" panose="02040503050406030204" pitchFamily="18" charset="0"/>
                      </a:rPr>
                      <m:t>= </m:t>
                    </m:r>
                    <m:sSup>
                      <m:sSupPr>
                        <m:ctrlPr>
                          <a:rPr lang="en-US" sz="2200" b="1" i="1">
                            <a:solidFill>
                              <a:srgbClr val="0E47A1"/>
                            </a:solidFill>
                            <a:latin typeface="Cambria Math" panose="02040503050406030204" pitchFamily="18" charset="0"/>
                            <a:ea typeface="Cambria Math" panose="02040503050406030204" pitchFamily="18" charset="0"/>
                          </a:rPr>
                        </m:ctrlPr>
                      </m:sSupPr>
                      <m:e>
                        <m:r>
                          <a:rPr lang="en-US" sz="2200" b="1" i="1">
                            <a:solidFill>
                              <a:srgbClr val="0E47A1"/>
                            </a:solidFill>
                            <a:latin typeface="Cambria Math" panose="02040503050406030204" pitchFamily="18" charset="0"/>
                            <a:ea typeface="Cambria Math" panose="02040503050406030204" pitchFamily="18" charset="0"/>
                          </a:rPr>
                          <m:t>𝒙</m:t>
                        </m:r>
                      </m:e>
                      <m:sup>
                        <m:r>
                          <a:rPr lang="en-US" sz="2200" b="1" i="1">
                            <a:solidFill>
                              <a:srgbClr val="0E47A1"/>
                            </a:solidFill>
                            <a:latin typeface="Cambria Math" panose="02040503050406030204" pitchFamily="18" charset="0"/>
                            <a:ea typeface="Cambria Math" panose="02040503050406030204" pitchFamily="18" charset="0"/>
                          </a:rPr>
                          <m:t>𝟐</m:t>
                        </m:r>
                      </m:sup>
                    </m:sSup>
                  </m:oMath>
                </a14:m>
                <a:r>
                  <a:rPr lang="en-US" sz="2200" dirty="0"/>
                  <a:t> where, 		   	</a:t>
                </a:r>
              </a:p>
              <a:p>
                <a:pPr marL="0" indent="0" defTabSz="344488">
                  <a:buNone/>
                </a:pPr>
                <a:r>
                  <a:rPr lang="en-US" sz="2200" i="1" dirty="0">
                    <a:latin typeface="Cambria Math" panose="02040503050406030204" pitchFamily="18" charset="0"/>
                    <a:ea typeface="Cambria Math" panose="02040503050406030204" pitchFamily="18" charset="0"/>
                  </a:rPr>
                  <a:t>	</a:t>
                </a:r>
                <a:r>
                  <a:rPr lang="en-US" sz="2200" i="1" dirty="0">
                    <a:solidFill>
                      <a:srgbClr val="C00000"/>
                    </a:solidFill>
                    <a:ea typeface="Cambria Math" panose="02040503050406030204" pitchFamily="18" charset="0"/>
                  </a:rPr>
                  <a:t>A</a:t>
                </a:r>
                <a:r>
                  <a:rPr lang="en-US" sz="2200" dirty="0">
                    <a:solidFill>
                      <a:srgbClr val="C00000"/>
                    </a:solidFill>
                    <a:ea typeface="Cambria Math" panose="02040503050406030204" pitchFamily="18" charset="0"/>
                  </a:rPr>
                  <a:t> = {1,2,3,4} </a:t>
                </a:r>
                <a:r>
                  <a:rPr lang="en-US" sz="2200" dirty="0"/>
                  <a:t>and </a:t>
                </a:r>
                <a:r>
                  <a:rPr lang="en-US" sz="2200" i="1" dirty="0">
                    <a:solidFill>
                      <a:srgbClr val="C00000"/>
                    </a:solidFill>
                    <a:ea typeface="Cambria Math" panose="02040503050406030204" pitchFamily="18" charset="0"/>
                  </a:rPr>
                  <a:t>B</a:t>
                </a:r>
                <a:r>
                  <a:rPr lang="en-US" sz="2200" dirty="0">
                    <a:solidFill>
                      <a:srgbClr val="C00000"/>
                    </a:solidFill>
                    <a:ea typeface="Cambria Math" panose="02040503050406030204" pitchFamily="18" charset="0"/>
                  </a:rPr>
                  <a:t> = {1,4,9,16}</a:t>
                </a:r>
              </a:p>
              <a:p>
                <a:pPr marL="457200" lvl="1" indent="-106363">
                  <a:buNone/>
                </a:pPr>
                <a:r>
                  <a:rPr lang="en-US" sz="2200" dirty="0">
                    <a:ea typeface="Cambria Math" panose="02040503050406030204" pitchFamily="18" charset="0"/>
                  </a:rPr>
                  <a:t>f(1) = 1</a:t>
                </a:r>
              </a:p>
              <a:p>
                <a:pPr marL="457200" lvl="1" indent="-106363">
                  <a:buNone/>
                </a:pPr>
                <a:r>
                  <a:rPr lang="en-US" sz="2200" dirty="0">
                    <a:ea typeface="Cambria Math" panose="02040503050406030204" pitchFamily="18" charset="0"/>
                  </a:rPr>
                  <a:t>f(2) = 4</a:t>
                </a:r>
              </a:p>
              <a:p>
                <a:pPr marL="457200" lvl="1" indent="-106363">
                  <a:buNone/>
                </a:pPr>
                <a:r>
                  <a:rPr lang="en-US" sz="2200" dirty="0">
                    <a:ea typeface="Cambria Math" panose="02040503050406030204" pitchFamily="18" charset="0"/>
                  </a:rPr>
                  <a:t>f(3) = 9</a:t>
                </a:r>
              </a:p>
              <a:p>
                <a:pPr marL="457200" lvl="1" indent="-106363">
                  <a:buNone/>
                </a:pPr>
                <a:r>
                  <a:rPr lang="en-US" sz="22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a:stretch>
              </a:blipFill>
            </p:spPr>
            <p:txBody>
              <a:bodyPr/>
              <a:lstStyle/>
              <a:p>
                <a:r>
                  <a:rPr lang="en-IN">
                    <a:noFill/>
                  </a:rPr>
                  <a:t> </a:t>
                </a:r>
              </a:p>
            </p:txBody>
          </p:sp>
        </mc:Fallback>
      </mc:AlternateContent>
      <p:sp>
        <p:nvSpPr>
          <p:cNvPr id="4" name="Oval 3"/>
          <p:cNvSpPr/>
          <p:nvPr/>
        </p:nvSpPr>
        <p:spPr>
          <a:xfrm>
            <a:off x="8089170" y="2301113"/>
            <a:ext cx="914400" cy="2391201"/>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9681410" y="2253915"/>
            <a:ext cx="914400" cy="2438399"/>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72362" y="188201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A</a:t>
            </a:r>
          </a:p>
        </p:txBody>
      </p:sp>
      <p:sp>
        <p:nvSpPr>
          <p:cNvPr id="7" name="Rectangle 6"/>
          <p:cNvSpPr/>
          <p:nvPr/>
        </p:nvSpPr>
        <p:spPr>
          <a:xfrm>
            <a:off x="9945266" y="182372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75000"/>
                  </a:schemeClr>
                </a:solidFill>
              </a:rPr>
              <a:t>B</a:t>
            </a:r>
          </a:p>
        </p:txBody>
      </p:sp>
      <p:sp>
        <p:nvSpPr>
          <p:cNvPr id="8" name="Rectangle 7"/>
          <p:cNvSpPr/>
          <p:nvPr/>
        </p:nvSpPr>
        <p:spPr>
          <a:xfrm>
            <a:off x="8349047" y="24063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9" name="Rectangle 8"/>
          <p:cNvSpPr/>
          <p:nvPr/>
        </p:nvSpPr>
        <p:spPr>
          <a:xfrm>
            <a:off x="8363263" y="29397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2</a:t>
            </a:r>
          </a:p>
        </p:txBody>
      </p:sp>
      <p:sp>
        <p:nvSpPr>
          <p:cNvPr id="10" name="Rectangle 9"/>
          <p:cNvSpPr/>
          <p:nvPr/>
        </p:nvSpPr>
        <p:spPr>
          <a:xfrm>
            <a:off x="8372362" y="352201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3</a:t>
            </a:r>
          </a:p>
        </p:txBody>
      </p:sp>
      <p:sp>
        <p:nvSpPr>
          <p:cNvPr id="11" name="Rectangle 10"/>
          <p:cNvSpPr/>
          <p:nvPr/>
        </p:nvSpPr>
        <p:spPr>
          <a:xfrm>
            <a:off x="8372362" y="40827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2" name="Rectangle 11"/>
          <p:cNvSpPr/>
          <p:nvPr/>
        </p:nvSpPr>
        <p:spPr>
          <a:xfrm>
            <a:off x="9931050" y="239266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a:t>
            </a:r>
          </a:p>
        </p:txBody>
      </p:sp>
      <p:sp>
        <p:nvSpPr>
          <p:cNvPr id="13" name="Rectangle 12"/>
          <p:cNvSpPr/>
          <p:nvPr/>
        </p:nvSpPr>
        <p:spPr>
          <a:xfrm>
            <a:off x="9945266" y="28646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4</a:t>
            </a:r>
          </a:p>
        </p:txBody>
      </p:sp>
      <p:sp>
        <p:nvSpPr>
          <p:cNvPr id="14" name="Rectangle 13"/>
          <p:cNvSpPr/>
          <p:nvPr/>
        </p:nvSpPr>
        <p:spPr>
          <a:xfrm>
            <a:off x="9958914" y="33957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9</a:t>
            </a:r>
          </a:p>
        </p:txBody>
      </p:sp>
      <p:sp>
        <p:nvSpPr>
          <p:cNvPr id="15" name="Rectangle 14"/>
          <p:cNvSpPr/>
          <p:nvPr/>
        </p:nvSpPr>
        <p:spPr>
          <a:xfrm>
            <a:off x="9912854" y="3943963"/>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16</a:t>
            </a:r>
          </a:p>
        </p:txBody>
      </p:sp>
      <p:cxnSp>
        <p:nvCxnSpPr>
          <p:cNvPr id="16" name="Straight Arrow Connector 15"/>
          <p:cNvCxnSpPr/>
          <p:nvPr/>
        </p:nvCxnSpPr>
        <p:spPr>
          <a:xfrm flipV="1">
            <a:off x="8753362" y="2621267"/>
            <a:ext cx="1228300" cy="1137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760758" y="3086143"/>
            <a:ext cx="1170292" cy="537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760758" y="3624382"/>
            <a:ext cx="1220904" cy="7477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8745402" y="4183649"/>
            <a:ext cx="1199864" cy="70796"/>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7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wipe(left)">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a:t>
            </a:r>
            <a:r>
              <a:rPr lang="en-US" i="1" dirty="0"/>
              <a:t>f: R</a:t>
            </a:r>
            <a:r>
              <a:rPr lang="en-US" baseline="30000" dirty="0"/>
              <a:t> </a:t>
            </a:r>
            <a:r>
              <a:rPr lang="en-US" dirty="0"/>
              <a:t>→ R, </a:t>
            </a:r>
            <a:r>
              <a:rPr lang="en-US" i="1" dirty="0"/>
              <a:t>f</a:t>
            </a:r>
            <a:r>
              <a:rPr lang="en-US" dirty="0"/>
              <a:t>(x) = x</a:t>
            </a:r>
            <a:r>
              <a:rPr lang="en-US" baseline="30000" dirty="0"/>
              <a:t>2</a:t>
            </a:r>
            <a:r>
              <a:rPr lang="en-US" dirty="0"/>
              <a:t> is not one-to-one and not 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The range and codomain of </a:t>
                </a:r>
                <a14:m>
                  <m:oMath xmlns:m="http://schemas.openxmlformats.org/officeDocument/2006/math">
                    <m:r>
                      <a:rPr lang="en-US" sz="2200" i="1" dirty="0">
                        <a:latin typeface="Cambria Math" panose="02040503050406030204" pitchFamily="18" charset="0"/>
                      </a:rPr>
                      <m:t>𝑓</m:t>
                    </m:r>
                    <m:r>
                      <a:rPr lang="en-US" sz="2200" i="1" dirty="0">
                        <a:latin typeface="Cambria Math" panose="02040503050406030204" pitchFamily="18" charset="0"/>
                      </a:rPr>
                      <m:t>(</m:t>
                    </m:r>
                    <m:r>
                      <a:rPr lang="en-US" sz="2200" i="1" dirty="0">
                        <a:latin typeface="Cambria Math" panose="02040503050406030204" pitchFamily="18" charset="0"/>
                      </a:rPr>
                      <m:t>𝑥</m:t>
                    </m:r>
                    <m:r>
                      <a:rPr lang="en-US" sz="2200" i="1" dirty="0">
                        <a:latin typeface="Cambria Math" panose="02040503050406030204" pitchFamily="18" charset="0"/>
                      </a:rPr>
                      <m:t>) = </m:t>
                    </m:r>
                    <m:r>
                      <a:rPr lang="en-US" sz="2200" i="1" dirty="0">
                        <a:latin typeface="Cambria Math" panose="02040503050406030204" pitchFamily="18" charset="0"/>
                      </a:rPr>
                      <m:t>𝑥</m:t>
                    </m:r>
                    <m:r>
                      <a:rPr lang="en-US" sz="2200" i="1" baseline="30000" dirty="0">
                        <a:latin typeface="Cambria Math" panose="02040503050406030204" pitchFamily="18" charset="0"/>
                      </a:rPr>
                      <m:t>2</m:t>
                    </m:r>
                    <m:r>
                      <a:rPr lang="en-US" sz="2200" i="1" dirty="0">
                        <a:latin typeface="Cambria Math" panose="02040503050406030204" pitchFamily="18" charset="0"/>
                      </a:rPr>
                      <m:t> </m:t>
                    </m:r>
                  </m:oMath>
                </a14:m>
                <a:r>
                  <a:rPr lang="en-US" sz="2200" dirty="0"/>
                  <a:t>are not equal, So function </a:t>
                </a:r>
                <a14:m>
                  <m:oMath xmlns:m="http://schemas.openxmlformats.org/officeDocument/2006/math">
                    <m:r>
                      <a:rPr lang="en-US" sz="2200" i="1" dirty="0">
                        <a:latin typeface="Cambria Math" panose="02040503050406030204" pitchFamily="18" charset="0"/>
                      </a:rPr>
                      <m:t>𝑓</m:t>
                    </m:r>
                  </m:oMath>
                </a14:m>
                <a:r>
                  <a:rPr lang="en-US" sz="2200" dirty="0"/>
                  <a:t> is </a:t>
                </a:r>
                <a:r>
                  <a:rPr lang="en-US" sz="2200" dirty="0">
                    <a:solidFill>
                      <a:srgbClr val="C00000"/>
                    </a:solidFill>
                  </a:rPr>
                  <a:t>not onto function</a:t>
                </a:r>
                <a:r>
                  <a:rPr lang="en-US" sz="2200" dirty="0"/>
                  <a:t>.</a:t>
                </a:r>
              </a:p>
              <a:p>
                <a:r>
                  <a:rPr lang="en-US" sz="2200" dirty="0"/>
                  <a:t>The function is </a:t>
                </a:r>
                <a:r>
                  <a:rPr lang="en-US" sz="2200" dirty="0">
                    <a:solidFill>
                      <a:srgbClr val="C00000"/>
                    </a:solidFill>
                  </a:rPr>
                  <a:t>not one to one </a:t>
                </a:r>
                <a:r>
                  <a:rPr lang="en-US" sz="2200" dirty="0"/>
                  <a:t>because elements of </a:t>
                </a:r>
                <a14:m>
                  <m:oMath xmlns:m="http://schemas.openxmlformats.org/officeDocument/2006/math">
                    <m:r>
                      <a:rPr lang="en-US" sz="2200" i="1" dirty="0">
                        <a:latin typeface="Cambria Math" panose="02040503050406030204" pitchFamily="18" charset="0"/>
                      </a:rPr>
                      <m:t>𝐵</m:t>
                    </m:r>
                  </m:oMath>
                </a14:m>
                <a:r>
                  <a:rPr lang="en-US" sz="2200" dirty="0"/>
                  <a:t> are connected with  more than one elements of </a:t>
                </a:r>
                <a14:m>
                  <m:oMath xmlns:m="http://schemas.openxmlformats.org/officeDocument/2006/math">
                    <m:r>
                      <a:rPr lang="en-US" sz="2200" i="1" dirty="0">
                        <a:latin typeface="Cambria Math" panose="02040503050406030204" pitchFamily="18" charset="0"/>
                      </a:rPr>
                      <m:t>𝐴</m:t>
                    </m:r>
                  </m:oMath>
                </a14:m>
                <a:r>
                  <a:rPr lang="en-US" sz="2200" dirty="0"/>
                  <a:t>. </a:t>
                </a:r>
              </a:p>
              <a:p>
                <a:pPr marL="457200" lvl="0" indent="-106363">
                  <a:buNone/>
                </a:pPr>
                <a:r>
                  <a:rPr lang="en-US" sz="2200" dirty="0">
                    <a:ea typeface="Cambria Math" panose="02040503050406030204" pitchFamily="18" charset="0"/>
                  </a:rPr>
                  <a:t>f(-2) = 4</a:t>
                </a:r>
              </a:p>
              <a:p>
                <a:pPr marL="457200" lvl="1" indent="-106363">
                  <a:buNone/>
                </a:pPr>
                <a:r>
                  <a:rPr lang="en-US" sz="2200" dirty="0">
                    <a:ea typeface="Cambria Math" panose="02040503050406030204" pitchFamily="18" charset="0"/>
                  </a:rPr>
                  <a:t>f(-1) = 1</a:t>
                </a:r>
              </a:p>
              <a:p>
                <a:pPr marL="457200" lvl="1" indent="-106363">
                  <a:buNone/>
                </a:pPr>
                <a:r>
                  <a:rPr lang="en-US" sz="2200" dirty="0">
                    <a:ea typeface="Cambria Math" panose="02040503050406030204" pitchFamily="18" charset="0"/>
                  </a:rPr>
                  <a:t>f(1) = 1</a:t>
                </a:r>
              </a:p>
              <a:p>
                <a:pPr marL="457200" lvl="1" indent="-106363">
                  <a:buNone/>
                </a:pPr>
                <a:r>
                  <a:rPr lang="en-US" sz="2200" dirty="0">
                    <a:ea typeface="Cambria Math" panose="02040503050406030204" pitchFamily="18" charset="0"/>
                  </a:rPr>
                  <a:t>f(2) = 4</a:t>
                </a:r>
              </a:p>
              <a:p>
                <a:pPr marL="457200" lvl="1" indent="-106363">
                  <a:buNone/>
                </a:pPr>
                <a:r>
                  <a:rPr lang="en-US" sz="2200" dirty="0">
                    <a:ea typeface="Cambria Math" panose="02040503050406030204" pitchFamily="18" charset="0"/>
                  </a:rPr>
                  <a:t>f(3) = 9</a:t>
                </a:r>
              </a:p>
              <a:p>
                <a:pPr marL="457200" lvl="1" indent="-106363">
                  <a:buNone/>
                </a:pPr>
                <a:r>
                  <a:rPr lang="en-US" sz="22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r="-460"/>
                </a:stretch>
              </a:blipFill>
            </p:spPr>
            <p:txBody>
              <a:bodyPr/>
              <a:lstStyle/>
              <a:p>
                <a:r>
                  <a:rPr lang="en-IN">
                    <a:noFill/>
                  </a:rPr>
                  <a:t> </a:t>
                </a:r>
              </a:p>
            </p:txBody>
          </p:sp>
        </mc:Fallback>
      </mc:AlternateContent>
      <p:sp>
        <p:nvSpPr>
          <p:cNvPr id="4" name="Oval 3"/>
          <p:cNvSpPr/>
          <p:nvPr/>
        </p:nvSpPr>
        <p:spPr>
          <a:xfrm>
            <a:off x="5494360" y="2544620"/>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086600" y="2544620"/>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84948" y="210248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7" name="Rectangle 6"/>
          <p:cNvSpPr/>
          <p:nvPr/>
        </p:nvSpPr>
        <p:spPr>
          <a:xfrm>
            <a:off x="7333175" y="213135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8" name="Rectangle 7"/>
          <p:cNvSpPr/>
          <p:nvPr/>
        </p:nvSpPr>
        <p:spPr>
          <a:xfrm>
            <a:off x="5754237" y="33560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9" name="Rectangle 8"/>
          <p:cNvSpPr/>
          <p:nvPr/>
        </p:nvSpPr>
        <p:spPr>
          <a:xfrm>
            <a:off x="5768453" y="379395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0" name="Rectangle 9"/>
          <p:cNvSpPr/>
          <p:nvPr/>
        </p:nvSpPr>
        <p:spPr>
          <a:xfrm>
            <a:off x="5777552" y="42454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11" name="Rectangle 10"/>
          <p:cNvSpPr/>
          <p:nvPr/>
        </p:nvSpPr>
        <p:spPr>
          <a:xfrm>
            <a:off x="5777552" y="47026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2" name="Rectangle 11"/>
          <p:cNvSpPr/>
          <p:nvPr/>
        </p:nvSpPr>
        <p:spPr>
          <a:xfrm>
            <a:off x="7406968" y="342220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13" name="Rectangle 12"/>
          <p:cNvSpPr/>
          <p:nvPr/>
        </p:nvSpPr>
        <p:spPr>
          <a:xfrm>
            <a:off x="7421256" y="384350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4" name="Rectangle 13"/>
          <p:cNvSpPr/>
          <p:nvPr/>
        </p:nvSpPr>
        <p:spPr>
          <a:xfrm>
            <a:off x="7364104" y="422017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15" name="Rectangle 14"/>
          <p:cNvSpPr/>
          <p:nvPr/>
        </p:nvSpPr>
        <p:spPr>
          <a:xfrm>
            <a:off x="7318044" y="4569606"/>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16" name="Straight Arrow Connector 15"/>
          <p:cNvCxnSpPr/>
          <p:nvPr/>
        </p:nvCxnSpPr>
        <p:spPr>
          <a:xfrm>
            <a:off x="6128984" y="2803358"/>
            <a:ext cx="1326393" cy="12306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58552" y="3231560"/>
            <a:ext cx="1311040" cy="34545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11924" y="3563652"/>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165948" y="3942381"/>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747984" y="254462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21" name="Rectangle 20"/>
          <p:cNvSpPr/>
          <p:nvPr/>
        </p:nvSpPr>
        <p:spPr>
          <a:xfrm>
            <a:off x="5762200" y="296940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cxnSp>
        <p:nvCxnSpPr>
          <p:cNvPr id="22" name="Straight Arrow Connector 21"/>
          <p:cNvCxnSpPr/>
          <p:nvPr/>
        </p:nvCxnSpPr>
        <p:spPr>
          <a:xfrm flipV="1">
            <a:off x="6165948" y="4435970"/>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118180" y="4798206"/>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7329987" y="295071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25" name="Rectangle 24"/>
          <p:cNvSpPr/>
          <p:nvPr/>
        </p:nvSpPr>
        <p:spPr>
          <a:xfrm>
            <a:off x="7315772" y="262025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Tree>
    <p:extLst>
      <p:ext uri="{BB962C8B-B14F-4D97-AF65-F5344CB8AC3E}">
        <p14:creationId xmlns:p14="http://schemas.microsoft.com/office/powerpoint/2010/main" val="185839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left)">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wipe(left)">
                                      <p:cBhvr>
                                        <p:cTn id="90" dur="500"/>
                                        <p:tgtEl>
                                          <p:spTgt spid="23"/>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a:t>
            </a:r>
            <a:r>
              <a:rPr lang="en-US" i="1" dirty="0"/>
              <a:t>f: R</a:t>
            </a:r>
            <a:r>
              <a:rPr lang="en-US" baseline="30000" dirty="0"/>
              <a:t> </a:t>
            </a:r>
            <a:r>
              <a:rPr lang="en-US" dirty="0"/>
              <a:t>→ R</a:t>
            </a:r>
            <a:r>
              <a:rPr lang="en-US" baseline="30000" dirty="0"/>
              <a:t>+</a:t>
            </a:r>
            <a:r>
              <a:rPr lang="en-US" dirty="0"/>
              <a:t>, </a:t>
            </a:r>
            <a:r>
              <a:rPr lang="en-US" i="1" dirty="0"/>
              <a:t>f</a:t>
            </a:r>
            <a:r>
              <a:rPr lang="en-US" dirty="0"/>
              <a:t>(x) = x</a:t>
            </a:r>
            <a:r>
              <a:rPr lang="en-US" baseline="30000" dirty="0"/>
              <a:t>2</a:t>
            </a:r>
            <a:r>
              <a:rPr lang="en-US" dirty="0"/>
              <a:t> is not one-to-one and 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The range and codomain of </a:t>
                </a:r>
                <a14:m>
                  <m:oMath xmlns:m="http://schemas.openxmlformats.org/officeDocument/2006/math">
                    <m:r>
                      <a:rPr lang="en-US" sz="2200" i="1" dirty="0">
                        <a:latin typeface="Cambria Math" panose="02040503050406030204" pitchFamily="18" charset="0"/>
                      </a:rPr>
                      <m:t>𝑓</m:t>
                    </m:r>
                    <m:r>
                      <a:rPr lang="en-US" sz="2200" i="1" dirty="0">
                        <a:latin typeface="Cambria Math" panose="02040503050406030204" pitchFamily="18" charset="0"/>
                      </a:rPr>
                      <m:t>(</m:t>
                    </m:r>
                    <m:r>
                      <a:rPr lang="en-US" sz="2200" i="1" dirty="0">
                        <a:latin typeface="Cambria Math" panose="02040503050406030204" pitchFamily="18" charset="0"/>
                      </a:rPr>
                      <m:t>𝑥</m:t>
                    </m:r>
                    <m:r>
                      <a:rPr lang="en-US" sz="2200" i="1" dirty="0">
                        <a:latin typeface="Cambria Math" panose="02040503050406030204" pitchFamily="18" charset="0"/>
                      </a:rPr>
                      <m:t>) = </m:t>
                    </m:r>
                    <m:r>
                      <a:rPr lang="en-US" sz="2200" i="1" dirty="0">
                        <a:latin typeface="Cambria Math" panose="02040503050406030204" pitchFamily="18" charset="0"/>
                      </a:rPr>
                      <m:t>𝑥</m:t>
                    </m:r>
                    <m:r>
                      <a:rPr lang="en-US" sz="2200" i="1" baseline="30000" dirty="0">
                        <a:latin typeface="Cambria Math" panose="02040503050406030204" pitchFamily="18" charset="0"/>
                      </a:rPr>
                      <m:t>2</m:t>
                    </m:r>
                    <m:r>
                      <a:rPr lang="en-US" sz="2200" i="1" dirty="0">
                        <a:latin typeface="Cambria Math" panose="02040503050406030204" pitchFamily="18" charset="0"/>
                      </a:rPr>
                      <m:t> </m:t>
                    </m:r>
                  </m:oMath>
                </a14:m>
                <a:r>
                  <a:rPr lang="en-US" sz="2200" dirty="0"/>
                  <a:t>are equal So, function </a:t>
                </a:r>
                <a14:m>
                  <m:oMath xmlns:m="http://schemas.openxmlformats.org/officeDocument/2006/math">
                    <m:r>
                      <a:rPr lang="en-US" sz="2200" i="1" dirty="0">
                        <a:latin typeface="Cambria Math" panose="02040503050406030204" pitchFamily="18" charset="0"/>
                      </a:rPr>
                      <m:t>𝑓</m:t>
                    </m:r>
                    <m:r>
                      <a:rPr lang="en-US" sz="2200" i="1" dirty="0">
                        <a:latin typeface="Cambria Math" panose="02040503050406030204" pitchFamily="18" charset="0"/>
                      </a:rPr>
                      <m:t> </m:t>
                    </m:r>
                  </m:oMath>
                </a14:m>
                <a:r>
                  <a:rPr lang="en-US" sz="2200" dirty="0"/>
                  <a:t>is </a:t>
                </a:r>
                <a:r>
                  <a:rPr lang="en-US" sz="2200" dirty="0">
                    <a:solidFill>
                      <a:srgbClr val="C00000"/>
                    </a:solidFill>
                  </a:rPr>
                  <a:t>onto</a:t>
                </a:r>
                <a:r>
                  <a:rPr lang="en-US" sz="2200" dirty="0"/>
                  <a:t> function.</a:t>
                </a:r>
              </a:p>
              <a:p>
                <a:r>
                  <a:rPr lang="en-US" sz="2200" dirty="0"/>
                  <a:t>The function is </a:t>
                </a:r>
                <a:r>
                  <a:rPr lang="en-US" sz="2200" dirty="0">
                    <a:solidFill>
                      <a:srgbClr val="C00000"/>
                    </a:solidFill>
                  </a:rPr>
                  <a:t>not one to one </a:t>
                </a:r>
                <a:r>
                  <a:rPr lang="en-US" sz="2200" dirty="0"/>
                  <a:t>because elements of </a:t>
                </a:r>
                <a14:m>
                  <m:oMath xmlns:m="http://schemas.openxmlformats.org/officeDocument/2006/math">
                    <m:r>
                      <a:rPr lang="en-US" sz="2200" i="1" dirty="0">
                        <a:latin typeface="Cambria Math" panose="02040503050406030204" pitchFamily="18" charset="0"/>
                      </a:rPr>
                      <m:t>𝐵</m:t>
                    </m:r>
                  </m:oMath>
                </a14:m>
                <a:r>
                  <a:rPr lang="en-US" sz="2200" dirty="0"/>
                  <a:t> are connected with  more than one elements of </a:t>
                </a:r>
                <a14:m>
                  <m:oMath xmlns:m="http://schemas.openxmlformats.org/officeDocument/2006/math">
                    <m:r>
                      <a:rPr lang="en-US" sz="2200" i="1" dirty="0">
                        <a:latin typeface="Cambria Math" panose="02040503050406030204" pitchFamily="18" charset="0"/>
                      </a:rPr>
                      <m:t>𝐴</m:t>
                    </m:r>
                  </m:oMath>
                </a14:m>
                <a:r>
                  <a:rPr lang="en-US" sz="2200" dirty="0"/>
                  <a:t>. </a:t>
                </a:r>
              </a:p>
              <a:p>
                <a:pPr marL="349250" indent="-174625" defTabSz="457200">
                  <a:buNone/>
                </a:pPr>
                <a:r>
                  <a:rPr lang="en-US" sz="2200" dirty="0">
                    <a:latin typeface="Cambria Math" panose="02040503050406030204" pitchFamily="18" charset="0"/>
                    <a:ea typeface="Cambria Math" panose="02040503050406030204" pitchFamily="18" charset="0"/>
                  </a:rPr>
                  <a:t>	</a:t>
                </a:r>
                <a:r>
                  <a:rPr lang="en-US" sz="2200" dirty="0">
                    <a:ea typeface="Cambria Math" panose="02040503050406030204" pitchFamily="18" charset="0"/>
                  </a:rPr>
                  <a:t>f(-2) = 4</a:t>
                </a:r>
              </a:p>
              <a:p>
                <a:pPr marL="457200" lvl="1" indent="-107950">
                  <a:buNone/>
                </a:pPr>
                <a:r>
                  <a:rPr lang="en-US" sz="2200" dirty="0">
                    <a:ea typeface="Cambria Math" panose="02040503050406030204" pitchFamily="18" charset="0"/>
                  </a:rPr>
                  <a:t>f(-1) = 1</a:t>
                </a:r>
              </a:p>
              <a:p>
                <a:pPr marL="457200" lvl="1" indent="-107950">
                  <a:buNone/>
                </a:pPr>
                <a:r>
                  <a:rPr lang="en-US" sz="2200" dirty="0">
                    <a:ea typeface="Cambria Math" panose="02040503050406030204" pitchFamily="18" charset="0"/>
                  </a:rPr>
                  <a:t>f(1) = 1</a:t>
                </a:r>
              </a:p>
              <a:p>
                <a:pPr marL="457200" lvl="1" indent="-107950">
                  <a:buNone/>
                </a:pPr>
                <a:r>
                  <a:rPr lang="en-US" sz="2200" dirty="0">
                    <a:ea typeface="Cambria Math" panose="02040503050406030204" pitchFamily="18" charset="0"/>
                  </a:rPr>
                  <a:t>f(2) = 4</a:t>
                </a:r>
              </a:p>
              <a:p>
                <a:pPr marL="457200" lvl="1" indent="-107950">
                  <a:buNone/>
                </a:pPr>
                <a:r>
                  <a:rPr lang="en-US" sz="2200" dirty="0">
                    <a:ea typeface="Cambria Math" panose="02040503050406030204" pitchFamily="18" charset="0"/>
                  </a:rPr>
                  <a:t>f(3) = 9</a:t>
                </a:r>
              </a:p>
              <a:p>
                <a:pPr marL="457200" lvl="1" indent="-107950">
                  <a:buNone/>
                </a:pPr>
                <a:r>
                  <a:rPr lang="en-US" sz="22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r="-460"/>
                </a:stretch>
              </a:blipFill>
            </p:spPr>
            <p:txBody>
              <a:bodyPr/>
              <a:lstStyle/>
              <a:p>
                <a:r>
                  <a:rPr lang="en-IN">
                    <a:noFill/>
                  </a:rPr>
                  <a:t> </a:t>
                </a:r>
              </a:p>
            </p:txBody>
          </p:sp>
        </mc:Fallback>
      </mc:AlternateContent>
      <p:sp>
        <p:nvSpPr>
          <p:cNvPr id="4" name="Oval 3"/>
          <p:cNvSpPr/>
          <p:nvPr/>
        </p:nvSpPr>
        <p:spPr>
          <a:xfrm>
            <a:off x="5702908" y="2528577"/>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295148" y="2487278"/>
            <a:ext cx="914400" cy="2779736"/>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939472" y="2079045"/>
            <a:ext cx="381000" cy="392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7" name="Rectangle 6"/>
          <p:cNvSpPr/>
          <p:nvPr/>
        </p:nvSpPr>
        <p:spPr>
          <a:xfrm>
            <a:off x="7561848" y="2065155"/>
            <a:ext cx="381000" cy="392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8" name="Rectangle 7"/>
          <p:cNvSpPr/>
          <p:nvPr/>
        </p:nvSpPr>
        <p:spPr>
          <a:xfrm>
            <a:off x="5962785" y="334005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9" name="Rectangle 8"/>
          <p:cNvSpPr/>
          <p:nvPr/>
        </p:nvSpPr>
        <p:spPr>
          <a:xfrm>
            <a:off x="5977001" y="377791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0" name="Rectangle 9"/>
          <p:cNvSpPr/>
          <p:nvPr/>
        </p:nvSpPr>
        <p:spPr>
          <a:xfrm>
            <a:off x="5986100" y="422942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11" name="Rectangle 10"/>
          <p:cNvSpPr/>
          <p:nvPr/>
        </p:nvSpPr>
        <p:spPr>
          <a:xfrm>
            <a:off x="5986100" y="468662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2" name="Rectangle 11"/>
          <p:cNvSpPr/>
          <p:nvPr/>
        </p:nvSpPr>
        <p:spPr>
          <a:xfrm>
            <a:off x="7644092" y="340616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13" name="Rectangle 12"/>
          <p:cNvSpPr/>
          <p:nvPr/>
        </p:nvSpPr>
        <p:spPr>
          <a:xfrm>
            <a:off x="7658380" y="382746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4" name="Rectangle 13"/>
          <p:cNvSpPr/>
          <p:nvPr/>
        </p:nvSpPr>
        <p:spPr>
          <a:xfrm>
            <a:off x="7658380" y="420412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15" name="Rectangle 14"/>
          <p:cNvSpPr/>
          <p:nvPr/>
        </p:nvSpPr>
        <p:spPr>
          <a:xfrm>
            <a:off x="7612320" y="4553563"/>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16" name="Straight Arrow Connector 15"/>
          <p:cNvCxnSpPr/>
          <p:nvPr/>
        </p:nvCxnSpPr>
        <p:spPr>
          <a:xfrm>
            <a:off x="6337532" y="2787315"/>
            <a:ext cx="1326393" cy="12306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367100" y="3215517"/>
            <a:ext cx="1311040" cy="34545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20472" y="3547609"/>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374496" y="3926338"/>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56532" y="252857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21" name="Rectangle 20"/>
          <p:cNvSpPr/>
          <p:nvPr/>
        </p:nvSpPr>
        <p:spPr>
          <a:xfrm>
            <a:off x="5970748" y="295336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cxnSp>
        <p:nvCxnSpPr>
          <p:cNvPr id="22" name="Straight Arrow Connector 21"/>
          <p:cNvCxnSpPr/>
          <p:nvPr/>
        </p:nvCxnSpPr>
        <p:spPr>
          <a:xfrm flipV="1">
            <a:off x="6374496" y="4419927"/>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326728" y="4782163"/>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59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left)">
                                      <p:cBhvr>
                                        <p:cTn id="66" dur="500"/>
                                        <p:tgtEl>
                                          <p:spTgt spid="19"/>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left)">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par>
                                <p:cTn id="85" presetID="1" presetClass="entr" presetSubtype="0" fill="hold" nodeType="withEffect">
                                  <p:stCondLst>
                                    <p:cond delay="0"/>
                                  </p:stCondLst>
                                  <p:childTnLst>
                                    <p:set>
                                      <p:cBhvr>
                                        <p:cTn id="86" dur="1" fill="hold">
                                          <p:stCondLst>
                                            <p:cond delay="0"/>
                                          </p:stCondLst>
                                        </p:cTn>
                                        <p:tgtEl>
                                          <p:spTgt spid="3">
                                            <p:txEl>
                                              <p:pRg st="0" end="0"/>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20"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a:t>
            </a:r>
            <a:r>
              <a:rPr lang="en-US" i="1" dirty="0"/>
              <a:t>f: R</a:t>
            </a:r>
            <a:r>
              <a:rPr lang="en-US" baseline="30000" dirty="0"/>
              <a:t>+ </a:t>
            </a:r>
            <a:r>
              <a:rPr lang="en-US" dirty="0"/>
              <a:t>→ R, </a:t>
            </a:r>
            <a:r>
              <a:rPr lang="en-US" i="1" dirty="0"/>
              <a:t>f</a:t>
            </a:r>
            <a:r>
              <a:rPr lang="en-US" dirty="0"/>
              <a:t>(x) = x</a:t>
            </a:r>
            <a:r>
              <a:rPr lang="en-US" baseline="30000" dirty="0"/>
              <a:t>2</a:t>
            </a:r>
            <a:r>
              <a:rPr lang="en-US" dirty="0"/>
              <a:t> is one-to-one and not onto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The range and codomain of </a:t>
                </a:r>
                <a14:m>
                  <m:oMath xmlns:m="http://schemas.openxmlformats.org/officeDocument/2006/math">
                    <m:r>
                      <a:rPr lang="en-US" sz="2200" i="1" dirty="0">
                        <a:latin typeface="Cambria Math" panose="02040503050406030204" pitchFamily="18" charset="0"/>
                      </a:rPr>
                      <m:t>𝑓</m:t>
                    </m:r>
                    <m:r>
                      <a:rPr lang="en-US" sz="2200" i="1" dirty="0">
                        <a:latin typeface="Cambria Math" panose="02040503050406030204" pitchFamily="18" charset="0"/>
                      </a:rPr>
                      <m:t>(</m:t>
                    </m:r>
                    <m:r>
                      <a:rPr lang="en-US" sz="2200" i="1" dirty="0">
                        <a:latin typeface="Cambria Math" panose="02040503050406030204" pitchFamily="18" charset="0"/>
                      </a:rPr>
                      <m:t>𝑥</m:t>
                    </m:r>
                    <m:r>
                      <a:rPr lang="en-US" sz="2200" i="1" dirty="0">
                        <a:latin typeface="Cambria Math" panose="02040503050406030204" pitchFamily="18" charset="0"/>
                      </a:rPr>
                      <m:t>) = </m:t>
                    </m:r>
                    <m:r>
                      <a:rPr lang="en-US" sz="2200" i="1" dirty="0">
                        <a:latin typeface="Cambria Math" panose="02040503050406030204" pitchFamily="18" charset="0"/>
                      </a:rPr>
                      <m:t>𝑥</m:t>
                    </m:r>
                    <m:r>
                      <a:rPr lang="en-US" sz="2200" i="1" baseline="30000" dirty="0">
                        <a:latin typeface="Cambria Math" panose="02040503050406030204" pitchFamily="18" charset="0"/>
                      </a:rPr>
                      <m:t>2</m:t>
                    </m:r>
                    <m:r>
                      <a:rPr lang="en-US" sz="2200" i="1" dirty="0">
                        <a:latin typeface="Cambria Math" panose="02040503050406030204" pitchFamily="18" charset="0"/>
                      </a:rPr>
                      <m:t> </m:t>
                    </m:r>
                  </m:oMath>
                </a14:m>
                <a:r>
                  <a:rPr lang="en-US" sz="2200" dirty="0"/>
                  <a:t>are not equal So, function </a:t>
                </a:r>
                <a14:m>
                  <m:oMath xmlns:m="http://schemas.openxmlformats.org/officeDocument/2006/math">
                    <m:r>
                      <a:rPr lang="en-US" sz="2200" i="1" dirty="0">
                        <a:latin typeface="Cambria Math" panose="02040503050406030204" pitchFamily="18" charset="0"/>
                      </a:rPr>
                      <m:t>𝑓</m:t>
                    </m:r>
                  </m:oMath>
                </a14:m>
                <a:r>
                  <a:rPr lang="en-US" sz="2200" dirty="0"/>
                  <a:t> </a:t>
                </a:r>
                <a:r>
                  <a:rPr lang="en-US" sz="2200" dirty="0">
                    <a:solidFill>
                      <a:srgbClr val="C00000"/>
                    </a:solidFill>
                  </a:rPr>
                  <a:t>is not onto </a:t>
                </a:r>
                <a:r>
                  <a:rPr lang="en-US" sz="2200" dirty="0"/>
                  <a:t>function.</a:t>
                </a:r>
              </a:p>
              <a:p>
                <a:r>
                  <a:rPr lang="en-US" sz="2200" dirty="0"/>
                  <a:t>The function is </a:t>
                </a:r>
                <a:r>
                  <a:rPr lang="en-US" sz="2200" dirty="0">
                    <a:solidFill>
                      <a:srgbClr val="C00000"/>
                    </a:solidFill>
                  </a:rPr>
                  <a:t>one to one </a:t>
                </a:r>
                <a:r>
                  <a:rPr lang="en-US" sz="2200" dirty="0"/>
                  <a:t>because elements of </a:t>
                </a:r>
                <a14:m>
                  <m:oMath xmlns:m="http://schemas.openxmlformats.org/officeDocument/2006/math">
                    <m:r>
                      <a:rPr lang="en-US" sz="2200" i="1" dirty="0">
                        <a:latin typeface="Cambria Math" panose="02040503050406030204" pitchFamily="18" charset="0"/>
                      </a:rPr>
                      <m:t>𝐵</m:t>
                    </m:r>
                  </m:oMath>
                </a14:m>
                <a:r>
                  <a:rPr lang="en-US" sz="2200" dirty="0"/>
                  <a:t> are connected with  single element of </a:t>
                </a:r>
                <a14:m>
                  <m:oMath xmlns:m="http://schemas.openxmlformats.org/officeDocument/2006/math">
                    <m:r>
                      <a:rPr lang="en-US" sz="2200" i="1" dirty="0">
                        <a:latin typeface="Cambria Math" panose="02040503050406030204" pitchFamily="18" charset="0"/>
                      </a:rPr>
                      <m:t>𝐴</m:t>
                    </m:r>
                  </m:oMath>
                </a14:m>
                <a:r>
                  <a:rPr lang="en-US" sz="2200" dirty="0"/>
                  <a:t>. </a:t>
                </a:r>
              </a:p>
              <a:p>
                <a:pPr marL="457200" lvl="1" indent="-106363">
                  <a:buNone/>
                </a:pPr>
                <a:r>
                  <a:rPr lang="en-US" sz="2200" dirty="0">
                    <a:ea typeface="Cambria Math" panose="02040503050406030204" pitchFamily="18" charset="0"/>
                  </a:rPr>
                  <a:t>f(1) = 1</a:t>
                </a:r>
              </a:p>
              <a:p>
                <a:pPr marL="457200" lvl="1" indent="-106363">
                  <a:buNone/>
                </a:pPr>
                <a:r>
                  <a:rPr lang="en-US" sz="2200" dirty="0">
                    <a:ea typeface="Cambria Math" panose="02040503050406030204" pitchFamily="18" charset="0"/>
                  </a:rPr>
                  <a:t>f(2) = 4</a:t>
                </a:r>
              </a:p>
              <a:p>
                <a:pPr marL="457200" lvl="1" indent="-106363">
                  <a:buNone/>
                </a:pPr>
                <a:r>
                  <a:rPr lang="en-US" sz="2200" dirty="0">
                    <a:ea typeface="Cambria Math" panose="02040503050406030204" pitchFamily="18" charset="0"/>
                  </a:rPr>
                  <a:t>f(3) = 9</a:t>
                </a:r>
              </a:p>
              <a:p>
                <a:pPr marL="457200" lvl="1" indent="-106363">
                  <a:buNone/>
                </a:pPr>
                <a:r>
                  <a:rPr lang="en-US" sz="22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a:stretch>
              </a:blipFill>
            </p:spPr>
            <p:txBody>
              <a:bodyPr/>
              <a:lstStyle/>
              <a:p>
                <a:r>
                  <a:rPr lang="en-IN">
                    <a:noFill/>
                  </a:rPr>
                  <a:t> </a:t>
                </a:r>
              </a:p>
            </p:txBody>
          </p:sp>
        </mc:Fallback>
      </mc:AlternateContent>
      <p:sp>
        <p:nvSpPr>
          <p:cNvPr id="4" name="Oval 3"/>
          <p:cNvSpPr/>
          <p:nvPr/>
        </p:nvSpPr>
        <p:spPr>
          <a:xfrm>
            <a:off x="5590613" y="2753167"/>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7182853" y="2753167"/>
            <a:ext cx="914400" cy="2697138"/>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57313" y="230739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7" name="Rectangle 6"/>
          <p:cNvSpPr/>
          <p:nvPr/>
        </p:nvSpPr>
        <p:spPr>
          <a:xfrm>
            <a:off x="7464131" y="2276917"/>
            <a:ext cx="333375" cy="4000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8" name="Rectangle 7"/>
          <p:cNvSpPr/>
          <p:nvPr/>
        </p:nvSpPr>
        <p:spPr>
          <a:xfrm>
            <a:off x="5850490" y="356464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9" name="Rectangle 8"/>
          <p:cNvSpPr/>
          <p:nvPr/>
        </p:nvSpPr>
        <p:spPr>
          <a:xfrm>
            <a:off x="5864706" y="400250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0" name="Rectangle 9"/>
          <p:cNvSpPr/>
          <p:nvPr/>
        </p:nvSpPr>
        <p:spPr>
          <a:xfrm>
            <a:off x="5873805" y="44540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11" name="Rectangle 10"/>
          <p:cNvSpPr/>
          <p:nvPr/>
        </p:nvSpPr>
        <p:spPr>
          <a:xfrm>
            <a:off x="5873805" y="49112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2" name="Rectangle 11"/>
          <p:cNvSpPr/>
          <p:nvPr/>
        </p:nvSpPr>
        <p:spPr>
          <a:xfrm>
            <a:off x="7517509" y="363075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13" name="Rectangle 12"/>
          <p:cNvSpPr/>
          <p:nvPr/>
        </p:nvSpPr>
        <p:spPr>
          <a:xfrm>
            <a:off x="7517509" y="406634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14" name="Rectangle 13"/>
          <p:cNvSpPr/>
          <p:nvPr/>
        </p:nvSpPr>
        <p:spPr>
          <a:xfrm>
            <a:off x="7460357" y="442871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15" name="Rectangle 14"/>
          <p:cNvSpPr/>
          <p:nvPr/>
        </p:nvSpPr>
        <p:spPr>
          <a:xfrm>
            <a:off x="7414297" y="4778153"/>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16" name="Straight Arrow Connector 15"/>
          <p:cNvCxnSpPr/>
          <p:nvPr/>
        </p:nvCxnSpPr>
        <p:spPr>
          <a:xfrm>
            <a:off x="6208177" y="3772199"/>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262201" y="4150928"/>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419842" y="285228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19" name="Rectangle 18"/>
          <p:cNvSpPr/>
          <p:nvPr/>
        </p:nvSpPr>
        <p:spPr>
          <a:xfrm>
            <a:off x="7443441" y="323482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cxnSp>
        <p:nvCxnSpPr>
          <p:cNvPr id="20" name="Straight Arrow Connector 19"/>
          <p:cNvCxnSpPr/>
          <p:nvPr/>
        </p:nvCxnSpPr>
        <p:spPr>
          <a:xfrm flipV="1">
            <a:off x="6262201" y="4644517"/>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245706" y="4955291"/>
            <a:ext cx="1168591" cy="15182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58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left)">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TOC tries to give answer of following questions:</a:t>
            </a:r>
          </a:p>
          <a:p>
            <a:pPr marL="1001712" lvl="1" indent="-457200">
              <a:lnSpc>
                <a:spcPct val="100000"/>
              </a:lnSpc>
              <a:buFont typeface="+mj-lt"/>
              <a:buAutoNum type="arabicPeriod"/>
            </a:pPr>
            <a:r>
              <a:rPr lang="en-US" sz="2200" dirty="0"/>
              <a:t>What are the mathematical properties of computer </a:t>
            </a:r>
            <a:r>
              <a:rPr lang="en-US" sz="2200" b="1" dirty="0">
                <a:solidFill>
                  <a:srgbClr val="C00000"/>
                </a:solidFill>
              </a:rPr>
              <a:t>Hardware</a:t>
            </a:r>
            <a:r>
              <a:rPr lang="en-US" sz="2200" dirty="0"/>
              <a:t> and </a:t>
            </a:r>
            <a:r>
              <a:rPr lang="en-US" sz="2200" b="1" dirty="0">
                <a:solidFill>
                  <a:srgbClr val="C00000"/>
                </a:solidFill>
              </a:rPr>
              <a:t>Software</a:t>
            </a:r>
            <a:r>
              <a:rPr lang="en-US" sz="2200" dirty="0"/>
              <a:t>?</a:t>
            </a:r>
          </a:p>
          <a:p>
            <a:pPr marL="1001712" lvl="1" indent="-457200">
              <a:lnSpc>
                <a:spcPct val="100000"/>
              </a:lnSpc>
              <a:buFont typeface="+mj-lt"/>
              <a:buAutoNum type="arabicPeriod"/>
            </a:pPr>
            <a:r>
              <a:rPr lang="en-US" sz="2200" dirty="0"/>
              <a:t>What are the </a:t>
            </a:r>
            <a:r>
              <a:rPr lang="en-US" sz="2200" b="1" dirty="0">
                <a:solidFill>
                  <a:srgbClr val="C00000"/>
                </a:solidFill>
              </a:rPr>
              <a:t>Capabilities</a:t>
            </a:r>
            <a:r>
              <a:rPr lang="en-US" sz="2200" dirty="0"/>
              <a:t> and </a:t>
            </a:r>
            <a:r>
              <a:rPr lang="en-US" sz="2200" b="1" dirty="0">
                <a:solidFill>
                  <a:srgbClr val="C00000"/>
                </a:solidFill>
              </a:rPr>
              <a:t>Limitations</a:t>
            </a:r>
            <a:r>
              <a:rPr lang="en-US" sz="2200" dirty="0"/>
              <a:t> of computer?</a:t>
            </a:r>
          </a:p>
          <a:p>
            <a:pPr marL="1001712" lvl="1" indent="-457200">
              <a:lnSpc>
                <a:spcPct val="100000"/>
              </a:lnSpc>
              <a:buFont typeface="+mj-lt"/>
              <a:buAutoNum type="arabicPeriod"/>
            </a:pPr>
            <a:r>
              <a:rPr lang="en-US" sz="2200" dirty="0"/>
              <a:t>Can </a:t>
            </a:r>
            <a:r>
              <a:rPr lang="en-US" sz="2200" b="1" dirty="0">
                <a:solidFill>
                  <a:srgbClr val="C00000"/>
                </a:solidFill>
              </a:rPr>
              <a:t>everything be computed</a:t>
            </a:r>
            <a:r>
              <a:rPr lang="en-US" sz="2200" dirty="0"/>
              <a:t>?</a:t>
            </a:r>
            <a:endParaRPr lang="en-US" dirty="0"/>
          </a:p>
          <a:p>
            <a:pPr marL="544512" lvl="1" indent="0">
              <a:lnSpc>
                <a:spcPct val="100000"/>
              </a:lnSpc>
              <a:buNone/>
            </a:pPr>
            <a:endParaRPr lang="en-US" sz="2200" dirty="0"/>
          </a:p>
        </p:txBody>
      </p:sp>
      <p:pic>
        <p:nvPicPr>
          <p:cNvPr id="16" name="Picture 15">
            <a:extLst>
              <a:ext uri="{FF2B5EF4-FFF2-40B4-BE49-F238E27FC236}">
                <a16:creationId xmlns:a16="http://schemas.microsoft.com/office/drawing/2014/main" id="{77D5717D-507D-7BD6-B89F-BEFC11401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4325" y="1012977"/>
            <a:ext cx="1395167" cy="1395167"/>
          </a:xfrm>
          <a:prstGeom prst="rect">
            <a:avLst/>
          </a:prstGeom>
        </p:spPr>
      </p:pic>
    </p:spTree>
    <p:extLst>
      <p:ext uri="{BB962C8B-B14F-4D97-AF65-F5344CB8AC3E}">
        <p14:creationId xmlns:p14="http://schemas.microsoft.com/office/powerpoint/2010/main" val="112115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a:t>
            </a:r>
            <a:r>
              <a:rPr lang="en-US" i="1" dirty="0"/>
              <a:t>f: R</a:t>
            </a:r>
            <a:r>
              <a:rPr lang="en-US" baseline="30000" dirty="0"/>
              <a:t>+ </a:t>
            </a:r>
            <a:r>
              <a:rPr lang="en-US" dirty="0"/>
              <a:t>→ R</a:t>
            </a:r>
            <a:r>
              <a:rPr lang="en-US" baseline="30000" dirty="0"/>
              <a:t>+</a:t>
            </a:r>
            <a:r>
              <a:rPr lang="en-US" dirty="0"/>
              <a:t>, </a:t>
            </a:r>
            <a:r>
              <a:rPr lang="en-US" i="1" dirty="0"/>
              <a:t>f</a:t>
            </a:r>
            <a:r>
              <a:rPr lang="en-US" dirty="0"/>
              <a:t>(x) = x</a:t>
            </a:r>
            <a:r>
              <a:rPr lang="en-US" baseline="30000" dirty="0"/>
              <a:t>2</a:t>
            </a:r>
            <a:r>
              <a:rPr lang="en-US" dirty="0"/>
              <a:t> is one-to-one and onto function (</a:t>
            </a:r>
            <a:r>
              <a:rPr lang="en-US" dirty="0" err="1"/>
              <a:t>bijection</a:t>
            </a:r>
            <a:r>
              <a:rPr lang="en-US" dirty="0"/>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The range and codomain of </a:t>
                </a:r>
                <a14:m>
                  <m:oMath xmlns:m="http://schemas.openxmlformats.org/officeDocument/2006/math">
                    <m:r>
                      <a:rPr lang="en-US" sz="2200" i="1" dirty="0">
                        <a:latin typeface="Cambria Math" panose="02040503050406030204" pitchFamily="18" charset="0"/>
                      </a:rPr>
                      <m:t>𝑓</m:t>
                    </m:r>
                    <m:r>
                      <a:rPr lang="en-US" sz="2200" i="1" dirty="0">
                        <a:latin typeface="Cambria Math" panose="02040503050406030204" pitchFamily="18" charset="0"/>
                      </a:rPr>
                      <m:t>(</m:t>
                    </m:r>
                    <m:r>
                      <a:rPr lang="en-US" sz="2200" i="1" dirty="0">
                        <a:latin typeface="Cambria Math" panose="02040503050406030204" pitchFamily="18" charset="0"/>
                      </a:rPr>
                      <m:t>𝑥</m:t>
                    </m:r>
                    <m:r>
                      <a:rPr lang="en-US" sz="2200" i="1" dirty="0">
                        <a:latin typeface="Cambria Math" panose="02040503050406030204" pitchFamily="18" charset="0"/>
                      </a:rPr>
                      <m:t>) = </m:t>
                    </m:r>
                    <m:r>
                      <a:rPr lang="en-US" sz="2200" i="1" dirty="0">
                        <a:latin typeface="Cambria Math" panose="02040503050406030204" pitchFamily="18" charset="0"/>
                      </a:rPr>
                      <m:t>𝑥</m:t>
                    </m:r>
                    <m:r>
                      <a:rPr lang="en-US" sz="2200" i="1" baseline="30000" dirty="0">
                        <a:latin typeface="Cambria Math" panose="02040503050406030204" pitchFamily="18" charset="0"/>
                      </a:rPr>
                      <m:t>2</m:t>
                    </m:r>
                    <m:r>
                      <a:rPr lang="en-US" sz="2200" i="1" dirty="0">
                        <a:latin typeface="Cambria Math" panose="02040503050406030204" pitchFamily="18" charset="0"/>
                      </a:rPr>
                      <m:t> </m:t>
                    </m:r>
                  </m:oMath>
                </a14:m>
                <a:r>
                  <a:rPr lang="en-US" sz="2200" dirty="0"/>
                  <a:t>are equal So, function </a:t>
                </a:r>
                <a14:m>
                  <m:oMath xmlns:m="http://schemas.openxmlformats.org/officeDocument/2006/math">
                    <m:r>
                      <a:rPr lang="en-US" sz="2200" i="1" dirty="0">
                        <a:latin typeface="Cambria Math" panose="02040503050406030204" pitchFamily="18" charset="0"/>
                      </a:rPr>
                      <m:t>𝑓</m:t>
                    </m:r>
                  </m:oMath>
                </a14:m>
                <a:r>
                  <a:rPr lang="en-US" sz="2200" dirty="0"/>
                  <a:t> is </a:t>
                </a:r>
                <a:r>
                  <a:rPr lang="en-US" sz="2200" dirty="0">
                    <a:solidFill>
                      <a:srgbClr val="C00000"/>
                    </a:solidFill>
                  </a:rPr>
                  <a:t>onto</a:t>
                </a:r>
                <a:r>
                  <a:rPr lang="en-US" sz="2200" dirty="0"/>
                  <a:t> function.</a:t>
                </a:r>
              </a:p>
              <a:p>
                <a:r>
                  <a:rPr lang="en-US" sz="2200" dirty="0"/>
                  <a:t>The function is </a:t>
                </a:r>
                <a:r>
                  <a:rPr lang="en-US" sz="2200" dirty="0">
                    <a:solidFill>
                      <a:srgbClr val="C00000"/>
                    </a:solidFill>
                  </a:rPr>
                  <a:t>one to one </a:t>
                </a:r>
                <a:r>
                  <a:rPr lang="en-US" sz="2200" dirty="0"/>
                  <a:t>because elements of </a:t>
                </a:r>
                <a14:m>
                  <m:oMath xmlns:m="http://schemas.openxmlformats.org/officeDocument/2006/math">
                    <m:r>
                      <a:rPr lang="en-US" sz="2200" i="1" dirty="0">
                        <a:latin typeface="Cambria Math" panose="02040503050406030204" pitchFamily="18" charset="0"/>
                      </a:rPr>
                      <m:t>𝐵</m:t>
                    </m:r>
                  </m:oMath>
                </a14:m>
                <a:r>
                  <a:rPr lang="en-US" sz="2200" dirty="0"/>
                  <a:t> are connected with  single element of </a:t>
                </a:r>
                <a14:m>
                  <m:oMath xmlns:m="http://schemas.openxmlformats.org/officeDocument/2006/math">
                    <m:r>
                      <a:rPr lang="en-US" sz="2200" i="1" dirty="0">
                        <a:latin typeface="Cambria Math" panose="02040503050406030204" pitchFamily="18" charset="0"/>
                      </a:rPr>
                      <m:t>𝐴</m:t>
                    </m:r>
                  </m:oMath>
                </a14:m>
                <a:r>
                  <a:rPr lang="en-US" sz="2200" dirty="0"/>
                  <a:t>. </a:t>
                </a:r>
              </a:p>
              <a:p>
                <a:r>
                  <a:rPr lang="en-US" sz="2200" dirty="0"/>
                  <a:t>The function </a:t>
                </a:r>
                <a14:m>
                  <m:oMath xmlns:m="http://schemas.openxmlformats.org/officeDocument/2006/math">
                    <m:r>
                      <a:rPr lang="en-US" sz="2200" i="1" dirty="0">
                        <a:latin typeface="Cambria Math" panose="02040503050406030204" pitchFamily="18" charset="0"/>
                      </a:rPr>
                      <m:t>𝑓</m:t>
                    </m:r>
                    <m:r>
                      <a:rPr lang="en-US" sz="2200" i="1" dirty="0">
                        <a:latin typeface="Cambria Math" panose="02040503050406030204" pitchFamily="18" charset="0"/>
                      </a:rPr>
                      <m:t>(</m:t>
                    </m:r>
                    <m:r>
                      <a:rPr lang="en-US" sz="2200" i="1" dirty="0">
                        <a:latin typeface="Cambria Math" panose="02040503050406030204" pitchFamily="18" charset="0"/>
                      </a:rPr>
                      <m:t>𝑥</m:t>
                    </m:r>
                    <m:r>
                      <a:rPr lang="en-US" sz="2200" i="1" dirty="0">
                        <a:latin typeface="Cambria Math" panose="02040503050406030204" pitchFamily="18" charset="0"/>
                      </a:rPr>
                      <m:t>) = </m:t>
                    </m:r>
                    <m:r>
                      <a:rPr lang="en-US" sz="2200" i="1" dirty="0">
                        <a:latin typeface="Cambria Math" panose="02040503050406030204" pitchFamily="18" charset="0"/>
                      </a:rPr>
                      <m:t>𝑥</m:t>
                    </m:r>
                    <m:r>
                      <a:rPr lang="en-US" sz="2200" i="1" baseline="30000" dirty="0">
                        <a:latin typeface="Cambria Math" panose="02040503050406030204" pitchFamily="18" charset="0"/>
                      </a:rPr>
                      <m:t>2</m:t>
                    </m:r>
                    <m:r>
                      <a:rPr lang="en-US" sz="2200" i="1" dirty="0">
                        <a:latin typeface="Cambria Math" panose="02040503050406030204" pitchFamily="18" charset="0"/>
                      </a:rPr>
                      <m:t> </m:t>
                    </m:r>
                  </m:oMath>
                </a14:m>
                <a:r>
                  <a:rPr lang="en-US" sz="2200" dirty="0"/>
                  <a:t>is onto function as well as one-to-one function. So, it is called as </a:t>
                </a:r>
                <a:r>
                  <a:rPr lang="en-US" sz="2200" dirty="0" err="1">
                    <a:solidFill>
                      <a:srgbClr val="C00000"/>
                    </a:solidFill>
                  </a:rPr>
                  <a:t>bijection</a:t>
                </a:r>
                <a:r>
                  <a:rPr lang="en-US" sz="2200" dirty="0"/>
                  <a:t> function.</a:t>
                </a:r>
              </a:p>
              <a:p>
                <a:pPr marL="457200" lvl="1" indent="-107950">
                  <a:buNone/>
                </a:pPr>
                <a:r>
                  <a:rPr lang="en-US" sz="2200" dirty="0">
                    <a:ea typeface="Cambria Math" panose="02040503050406030204" pitchFamily="18" charset="0"/>
                  </a:rPr>
                  <a:t>f(1) = 1</a:t>
                </a:r>
              </a:p>
              <a:p>
                <a:pPr marL="457200" lvl="1" indent="-107950">
                  <a:buNone/>
                </a:pPr>
                <a:r>
                  <a:rPr lang="en-US" sz="2200" dirty="0">
                    <a:ea typeface="Cambria Math" panose="02040503050406030204" pitchFamily="18" charset="0"/>
                  </a:rPr>
                  <a:t>f(2) = 4</a:t>
                </a:r>
              </a:p>
              <a:p>
                <a:pPr marL="457200" lvl="1" indent="-107950">
                  <a:buNone/>
                </a:pPr>
                <a:r>
                  <a:rPr lang="en-US" sz="2200" dirty="0">
                    <a:ea typeface="Cambria Math" panose="02040503050406030204" pitchFamily="18" charset="0"/>
                  </a:rPr>
                  <a:t>f(3) = 9</a:t>
                </a:r>
              </a:p>
              <a:p>
                <a:pPr marL="457200" lvl="1" indent="-107950">
                  <a:buNone/>
                </a:pPr>
                <a:r>
                  <a:rPr lang="en-US" sz="2200" dirty="0">
                    <a:ea typeface="Cambria Math" panose="02040503050406030204" pitchFamily="18" charset="0"/>
                  </a:rPr>
                  <a:t>f(4) = 16</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r="-716"/>
                </a:stretch>
              </a:blipFill>
            </p:spPr>
            <p:txBody>
              <a:bodyPr/>
              <a:lstStyle/>
              <a:p>
                <a:r>
                  <a:rPr lang="en-IN">
                    <a:noFill/>
                  </a:rPr>
                  <a:t> </a:t>
                </a:r>
              </a:p>
            </p:txBody>
          </p:sp>
        </mc:Fallback>
      </mc:AlternateContent>
      <p:sp>
        <p:nvSpPr>
          <p:cNvPr id="20" name="Oval 19"/>
          <p:cNvSpPr/>
          <p:nvPr/>
        </p:nvSpPr>
        <p:spPr>
          <a:xfrm>
            <a:off x="5510402" y="3113742"/>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02642" y="3113742"/>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793594" y="269464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A</a:t>
            </a:r>
          </a:p>
        </p:txBody>
      </p:sp>
      <p:sp>
        <p:nvSpPr>
          <p:cNvPr id="23" name="Rectangle 22"/>
          <p:cNvSpPr/>
          <p:nvPr/>
        </p:nvSpPr>
        <p:spPr>
          <a:xfrm>
            <a:off x="7369342" y="266838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C00000"/>
                </a:solidFill>
              </a:rPr>
              <a:t>B</a:t>
            </a:r>
          </a:p>
        </p:txBody>
      </p:sp>
      <p:sp>
        <p:nvSpPr>
          <p:cNvPr id="24" name="Rectangle 23"/>
          <p:cNvSpPr/>
          <p:nvPr/>
        </p:nvSpPr>
        <p:spPr>
          <a:xfrm>
            <a:off x="5770279" y="343787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25" name="Rectangle 24"/>
          <p:cNvSpPr/>
          <p:nvPr/>
        </p:nvSpPr>
        <p:spPr>
          <a:xfrm>
            <a:off x="5784495" y="387574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2.0</a:t>
            </a:r>
          </a:p>
        </p:txBody>
      </p:sp>
      <p:sp>
        <p:nvSpPr>
          <p:cNvPr id="26" name="Rectangle 25"/>
          <p:cNvSpPr/>
          <p:nvPr/>
        </p:nvSpPr>
        <p:spPr>
          <a:xfrm>
            <a:off x="5793594" y="43272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3.0</a:t>
            </a:r>
          </a:p>
        </p:txBody>
      </p:sp>
      <p:sp>
        <p:nvSpPr>
          <p:cNvPr id="27" name="Rectangle 26"/>
          <p:cNvSpPr/>
          <p:nvPr/>
        </p:nvSpPr>
        <p:spPr>
          <a:xfrm>
            <a:off x="5793594" y="47844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28" name="Rectangle 27"/>
          <p:cNvSpPr/>
          <p:nvPr/>
        </p:nvSpPr>
        <p:spPr>
          <a:xfrm>
            <a:off x="7423010" y="350399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1.0</a:t>
            </a:r>
          </a:p>
        </p:txBody>
      </p:sp>
      <p:sp>
        <p:nvSpPr>
          <p:cNvPr id="29" name="Rectangle 28"/>
          <p:cNvSpPr/>
          <p:nvPr/>
        </p:nvSpPr>
        <p:spPr>
          <a:xfrm>
            <a:off x="7437298" y="3950619"/>
            <a:ext cx="365434" cy="355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4.0</a:t>
            </a:r>
          </a:p>
        </p:txBody>
      </p:sp>
      <p:sp>
        <p:nvSpPr>
          <p:cNvPr id="30" name="Rectangle 29"/>
          <p:cNvSpPr/>
          <p:nvPr/>
        </p:nvSpPr>
        <p:spPr>
          <a:xfrm>
            <a:off x="7423010" y="430195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9.0</a:t>
            </a:r>
          </a:p>
        </p:txBody>
      </p:sp>
      <p:sp>
        <p:nvSpPr>
          <p:cNvPr id="31" name="Rectangle 30"/>
          <p:cNvSpPr/>
          <p:nvPr/>
        </p:nvSpPr>
        <p:spPr>
          <a:xfrm>
            <a:off x="7376950" y="4651390"/>
            <a:ext cx="46800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16.0</a:t>
            </a:r>
          </a:p>
        </p:txBody>
      </p:sp>
      <p:cxnSp>
        <p:nvCxnSpPr>
          <p:cNvPr id="32" name="Straight Arrow Connector 31"/>
          <p:cNvCxnSpPr/>
          <p:nvPr/>
        </p:nvCxnSpPr>
        <p:spPr>
          <a:xfrm>
            <a:off x="6127966" y="3645436"/>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181990" y="4024165"/>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181990" y="4517754"/>
            <a:ext cx="1245925" cy="626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134222" y="4879990"/>
            <a:ext cx="1268672" cy="68234"/>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9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left)">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wipe(left)">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3" grpId="0"/>
      <p:bldP spid="24" grpId="0"/>
      <p:bldP spid="25" grpId="0"/>
      <p:bldP spid="26" grpId="0"/>
      <p:bldP spid="27" grpId="0"/>
      <p:bldP spid="28" grpId="0"/>
      <p:bldP spid="29" grpId="0"/>
      <p:bldP spid="30" grpId="0"/>
      <p:bldP spid="3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Compositions of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Let </a:t>
                </a:r>
                <a14:m>
                  <m:oMath xmlns:m="http://schemas.openxmlformats.org/officeDocument/2006/math">
                    <m:r>
                      <a:rPr lang="en-US" sz="2200" i="1">
                        <a:latin typeface="Cambria Math" panose="02040503050406030204" pitchFamily="18" charset="0"/>
                      </a:rPr>
                      <m:t>𝑓</m:t>
                    </m:r>
                    <m:r>
                      <a:rPr lang="en-US" sz="2200" i="1">
                        <a:latin typeface="Cambria Math" panose="02040503050406030204" pitchFamily="18" charset="0"/>
                      </a:rPr>
                      <m:t> :</m:t>
                    </m:r>
                    <m:r>
                      <a:rPr lang="en-US" sz="2200" i="1">
                        <a:latin typeface="Cambria Math" panose="02040503050406030204" pitchFamily="18" charset="0"/>
                      </a:rPr>
                      <m:t>𝐴</m:t>
                    </m:r>
                    <m:r>
                      <a:rPr lang="en-US" sz="2200" i="1">
                        <a:latin typeface="Cambria Math" panose="02040503050406030204" pitchFamily="18" charset="0"/>
                      </a:rPr>
                      <m:t> →</m:t>
                    </m:r>
                    <m:r>
                      <a:rPr lang="en-US" sz="2200" i="1">
                        <a:latin typeface="Cambria Math" panose="02040503050406030204" pitchFamily="18" charset="0"/>
                      </a:rPr>
                      <m:t>𝐵</m:t>
                    </m:r>
                  </m:oMath>
                </a14:m>
                <a:r>
                  <a:rPr lang="en-US" sz="2200" dirty="0"/>
                  <a:t> and </a:t>
                </a:r>
                <a14:m>
                  <m:oMath xmlns:m="http://schemas.openxmlformats.org/officeDocument/2006/math">
                    <m:r>
                      <a:rPr lang="en-US" sz="2200" i="1">
                        <a:latin typeface="Cambria Math" panose="02040503050406030204" pitchFamily="18" charset="0"/>
                      </a:rPr>
                      <m:t>𝑔</m:t>
                    </m:r>
                    <m:r>
                      <a:rPr lang="en-US" sz="2200" i="1">
                        <a:latin typeface="Cambria Math" panose="02040503050406030204" pitchFamily="18" charset="0"/>
                      </a:rPr>
                      <m:t> :</m:t>
                    </m:r>
                    <m:r>
                      <a:rPr lang="en-US" sz="2200" i="1">
                        <a:latin typeface="Cambria Math" panose="02040503050406030204" pitchFamily="18" charset="0"/>
                      </a:rPr>
                      <m:t>𝐵</m:t>
                    </m:r>
                    <m:r>
                      <a:rPr lang="en-US" sz="2200" i="1" baseline="-25000">
                        <a:latin typeface="Cambria Math" panose="02040503050406030204" pitchFamily="18" charset="0"/>
                      </a:rPr>
                      <m:t>1</m:t>
                    </m:r>
                    <m:r>
                      <a:rPr lang="en-US" sz="2200" i="1">
                        <a:latin typeface="Cambria Math" panose="02040503050406030204" pitchFamily="18" charset="0"/>
                      </a:rPr>
                      <m:t> →</m:t>
                    </m:r>
                    <m:r>
                      <a:rPr lang="en-US" sz="2200" i="1">
                        <a:latin typeface="Cambria Math" panose="02040503050406030204" pitchFamily="18" charset="0"/>
                      </a:rPr>
                      <m:t>𝐶</m:t>
                    </m:r>
                  </m:oMath>
                </a14:m>
                <a:r>
                  <a:rPr lang="en-US" sz="2200" dirty="0"/>
                  <a:t>, the </a:t>
                </a:r>
                <a:r>
                  <a:rPr lang="en-US" sz="2200" dirty="0">
                    <a:solidFill>
                      <a:srgbClr val="C00000"/>
                    </a:solidFill>
                  </a:rPr>
                  <a:t>range of </a:t>
                </a:r>
                <a:r>
                  <a:rPr lang="en-US" sz="2200" i="1" dirty="0">
                    <a:solidFill>
                      <a:srgbClr val="C00000"/>
                    </a:solidFill>
                  </a:rPr>
                  <a:t>f</a:t>
                </a:r>
                <a:r>
                  <a:rPr lang="en-US" sz="2200" dirty="0">
                    <a:solidFill>
                      <a:srgbClr val="C00000"/>
                    </a:solidFill>
                  </a:rPr>
                  <a:t> is a subset of </a:t>
                </a:r>
                <a:r>
                  <a:rPr lang="en-US" sz="2200" i="1" dirty="0">
                    <a:solidFill>
                      <a:srgbClr val="C00000"/>
                    </a:solidFill>
                  </a:rPr>
                  <a:t>B</a:t>
                </a:r>
                <a:r>
                  <a:rPr lang="en-US" sz="2200" i="1" baseline="-25000" dirty="0">
                    <a:solidFill>
                      <a:srgbClr val="C00000"/>
                    </a:solidFill>
                  </a:rPr>
                  <a:t>1</a:t>
                </a:r>
                <a:r>
                  <a:rPr lang="en-US" sz="2200" dirty="0"/>
                  <a:t>, then </a:t>
                </a:r>
                <a14:m>
                  <m:oMath xmlns:m="http://schemas.openxmlformats.org/officeDocument/2006/math">
                    <m:r>
                      <a:rPr lang="en-US" sz="2200" i="1">
                        <a:latin typeface="Cambria Math" panose="02040503050406030204" pitchFamily="18" charset="0"/>
                        <a:ea typeface="Cambria Math" panose="02040503050406030204" pitchFamily="18" charset="0"/>
                      </a:rPr>
                      <m:t>𝑔</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𝑓</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𝑥</m:t>
                            </m:r>
                          </m:e>
                        </m:d>
                      </m:e>
                    </m:d>
                  </m:oMath>
                </a14:m>
                <a:r>
                  <a:rPr lang="en-US" sz="2200" dirty="0"/>
                  <a:t> makes sense for each </a:t>
                </a:r>
                <a14:m>
                  <m:oMath xmlns:m="http://schemas.openxmlformats.org/officeDocument/2006/math">
                    <m:r>
                      <a:rPr lang="en-US" sz="2200" i="1">
                        <a:latin typeface="Cambria Math" panose="02040503050406030204" pitchFamily="18" charset="0"/>
                      </a:rPr>
                      <m:t>𝑥</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𝐴</m:t>
                    </m:r>
                  </m:oMath>
                </a14:m>
                <a:r>
                  <a:rPr lang="en-US" sz="2200" dirty="0"/>
                  <a:t> and the function </a:t>
                </a:r>
                <a14:m>
                  <m:oMath xmlns:m="http://schemas.openxmlformats.org/officeDocument/2006/math">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 </m:t>
                    </m:r>
                    <m:r>
                      <a:rPr lang="en-US" sz="2200" i="1">
                        <a:solidFill>
                          <a:srgbClr val="C00000"/>
                        </a:solidFill>
                        <a:latin typeface="Cambria Math" panose="02040503050406030204" pitchFamily="18" charset="0"/>
                      </a:rPr>
                      <m:t>𝐴</m:t>
                    </m:r>
                    <m:r>
                      <a:rPr lang="en-US" sz="2200" i="1">
                        <a:solidFill>
                          <a:srgbClr val="C00000"/>
                        </a:solidFill>
                        <a:latin typeface="Cambria Math" panose="02040503050406030204" pitchFamily="18" charset="0"/>
                      </a:rPr>
                      <m:t> →</m:t>
                    </m:r>
                    <m:r>
                      <a:rPr lang="en-US" sz="2200" i="1">
                        <a:solidFill>
                          <a:srgbClr val="C00000"/>
                        </a:solidFill>
                        <a:latin typeface="Cambria Math" panose="02040503050406030204" pitchFamily="18" charset="0"/>
                      </a:rPr>
                      <m:t>𝐶</m:t>
                    </m:r>
                  </m:oMath>
                </a14:m>
                <a:r>
                  <a:rPr lang="en-US" sz="2200" dirty="0"/>
                  <a:t> defined by </a:t>
                </a:r>
                <a14:m>
                  <m:oMath xmlns:m="http://schemas.openxmlformats.org/officeDocument/2006/math">
                    <m:r>
                      <a:rPr lang="en-US" sz="2200" i="1">
                        <a:solidFill>
                          <a:srgbClr val="C00000"/>
                        </a:solidFill>
                        <a:latin typeface="Cambria Math" panose="02040503050406030204" pitchFamily="18" charset="0"/>
                        <a:ea typeface="Cambria Math" panose="02040503050406030204" pitchFamily="18" charset="0"/>
                      </a:rPr>
                      <m:t>h</m:t>
                    </m:r>
                    <m:d>
                      <m:dPr>
                        <m:ctrlPr>
                          <a:rPr lang="en-US" sz="2200" i="1">
                            <a:solidFill>
                              <a:srgbClr val="C00000"/>
                            </a:solidFill>
                            <a:latin typeface="Cambria Math" panose="02040503050406030204" pitchFamily="18" charset="0"/>
                            <a:ea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𝑥</m:t>
                        </m:r>
                      </m:e>
                    </m:d>
                    <m:r>
                      <a:rPr lang="en-US" sz="2200" i="1">
                        <a:solidFill>
                          <a:srgbClr val="C00000"/>
                        </a:solidFill>
                        <a:latin typeface="Cambria Math" panose="02040503050406030204" pitchFamily="18" charset="0"/>
                        <a:ea typeface="Cambria Math" panose="02040503050406030204" pitchFamily="18" charset="0"/>
                      </a:rPr>
                      <m:t>=</m:t>
                    </m:r>
                    <m:r>
                      <a:rPr lang="en-US" sz="2200" i="1">
                        <a:solidFill>
                          <a:srgbClr val="C00000"/>
                        </a:solidFill>
                        <a:latin typeface="Cambria Math" panose="02040503050406030204" pitchFamily="18" charset="0"/>
                        <a:ea typeface="Cambria Math" panose="02040503050406030204" pitchFamily="18" charset="0"/>
                      </a:rPr>
                      <m:t>𝑔</m:t>
                    </m:r>
                    <m:d>
                      <m:dPr>
                        <m:ctrlPr>
                          <a:rPr lang="en-US" sz="2200" i="1">
                            <a:solidFill>
                              <a:srgbClr val="C00000"/>
                            </a:solidFill>
                            <a:latin typeface="Cambria Math" panose="02040503050406030204" pitchFamily="18" charset="0"/>
                            <a:ea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𝑓</m:t>
                        </m:r>
                        <m:d>
                          <m:dPr>
                            <m:ctrlPr>
                              <a:rPr lang="en-US" sz="2200" i="1">
                                <a:solidFill>
                                  <a:srgbClr val="C00000"/>
                                </a:solidFill>
                                <a:latin typeface="Cambria Math" panose="02040503050406030204" pitchFamily="18" charset="0"/>
                                <a:ea typeface="Cambria Math" panose="02040503050406030204" pitchFamily="18" charset="0"/>
                              </a:rPr>
                            </m:ctrlPr>
                          </m:dPr>
                          <m:e>
                            <m:r>
                              <a:rPr lang="en-US" sz="2200" i="1">
                                <a:solidFill>
                                  <a:srgbClr val="C00000"/>
                                </a:solidFill>
                                <a:latin typeface="Cambria Math" panose="02040503050406030204" pitchFamily="18" charset="0"/>
                                <a:ea typeface="Cambria Math" panose="02040503050406030204" pitchFamily="18" charset="0"/>
                              </a:rPr>
                              <m:t>𝑥</m:t>
                            </m:r>
                          </m:e>
                        </m:d>
                      </m:e>
                    </m:d>
                  </m:oMath>
                </a14:m>
                <a:r>
                  <a:rPr lang="en-US" sz="2200" dirty="0"/>
                  <a:t> is called the composition</a:t>
                </a:r>
                <a:r>
                  <a:rPr lang="en-US" sz="2200" dirty="0">
                    <a:solidFill>
                      <a:schemeClr val="accent1"/>
                    </a:solidFill>
                  </a:rPr>
                  <a:t> </a:t>
                </a:r>
                <a:r>
                  <a:rPr lang="en-US" sz="2200" dirty="0"/>
                  <a:t>of </a:t>
                </a:r>
                <a14:m>
                  <m:oMath xmlns:m="http://schemas.openxmlformats.org/officeDocument/2006/math">
                    <m:r>
                      <a:rPr lang="en-US" sz="2200" i="1">
                        <a:latin typeface="Cambria Math" panose="02040503050406030204" pitchFamily="18" charset="0"/>
                        <a:ea typeface="Cambria Math" panose="02040503050406030204" pitchFamily="18" charset="0"/>
                      </a:rPr>
                      <m:t>𝑔</m:t>
                    </m:r>
                  </m:oMath>
                </a14:m>
                <a:r>
                  <a:rPr lang="en-US" sz="2200" dirty="0"/>
                  <a:t> and </a:t>
                </a:r>
                <a14:m>
                  <m:oMath xmlns:m="http://schemas.openxmlformats.org/officeDocument/2006/math">
                    <m:r>
                      <a:rPr lang="en-US" sz="2200" i="1">
                        <a:latin typeface="Cambria Math" panose="02040503050406030204" pitchFamily="18" charset="0"/>
                        <a:ea typeface="Cambria Math" panose="02040503050406030204" pitchFamily="18" charset="0"/>
                      </a:rPr>
                      <m:t>𝑓</m:t>
                    </m:r>
                  </m:oMath>
                </a14:m>
                <a:r>
                  <a:rPr lang="en-US" sz="2200" dirty="0"/>
                  <a:t>.</a:t>
                </a:r>
              </a:p>
              <a:p>
                <a:r>
                  <a:rPr lang="en-US" sz="2200" dirty="0"/>
                  <a:t>It is written as </a:t>
                </a:r>
                <a14:m>
                  <m:oMath xmlns:m="http://schemas.openxmlformats.org/officeDocument/2006/math">
                    <m:r>
                      <a:rPr lang="en-US" sz="2200" i="1" smtClean="0">
                        <a:solidFill>
                          <a:srgbClr val="0E47A1"/>
                        </a:solidFill>
                        <a:latin typeface="Cambria Math" panose="02040503050406030204" pitchFamily="18" charset="0"/>
                        <a:ea typeface="Cambria Math" panose="02040503050406030204" pitchFamily="18" charset="0"/>
                      </a:rPr>
                      <m:t>h</m:t>
                    </m:r>
                    <m:r>
                      <a:rPr lang="en-US" sz="2200" i="1" smtClean="0">
                        <a:solidFill>
                          <a:srgbClr val="0E47A1"/>
                        </a:solidFill>
                        <a:latin typeface="Cambria Math" panose="02040503050406030204" pitchFamily="18" charset="0"/>
                        <a:ea typeface="Cambria Math" panose="02040503050406030204" pitchFamily="18" charset="0"/>
                      </a:rPr>
                      <m:t>=</m:t>
                    </m:r>
                    <m:r>
                      <a:rPr lang="en-US" sz="2200" i="1" smtClean="0">
                        <a:solidFill>
                          <a:srgbClr val="0E47A1"/>
                        </a:solidFill>
                        <a:latin typeface="Cambria Math" panose="02040503050406030204" pitchFamily="18" charset="0"/>
                        <a:ea typeface="Cambria Math" panose="02040503050406030204" pitchFamily="18" charset="0"/>
                      </a:rPr>
                      <m:t>𝑔</m:t>
                    </m:r>
                    <m:r>
                      <a:rPr lang="en-US" sz="2200" i="1" smtClean="0">
                        <a:solidFill>
                          <a:srgbClr val="0E47A1"/>
                        </a:solidFill>
                        <a:latin typeface="Cambria Math" panose="02040503050406030204" pitchFamily="18" charset="0"/>
                        <a:ea typeface="Cambria Math" panose="02040503050406030204" pitchFamily="18" charset="0"/>
                      </a:rPr>
                      <m:t>∘</m:t>
                    </m:r>
                    <m:r>
                      <a:rPr lang="en-US" sz="2200" i="1" smtClean="0">
                        <a:solidFill>
                          <a:srgbClr val="0E47A1"/>
                        </a:solidFill>
                        <a:latin typeface="Cambria Math" panose="02040503050406030204" pitchFamily="18" charset="0"/>
                        <a:ea typeface="Cambria Math" panose="02040503050406030204" pitchFamily="18" charset="0"/>
                      </a:rPr>
                      <m:t>𝑓</m:t>
                    </m:r>
                  </m:oMath>
                </a14:m>
                <a:endParaRPr lang="en-US" sz="2200" dirty="0">
                  <a:solidFill>
                    <a:srgbClr val="0E47A1"/>
                  </a:solidFill>
                  <a:ea typeface="Cambria Math" panose="02040503050406030204" pitchFamily="18" charset="0"/>
                </a:endParaRPr>
              </a:p>
              <a:p>
                <a:r>
                  <a:rPr lang="en-US" sz="2200" dirty="0">
                    <a:solidFill>
                      <a:srgbClr val="0E47A1"/>
                    </a:solidFill>
                  </a:rPr>
                  <a:t>Example:</a:t>
                </a:r>
              </a:p>
              <a:p>
                <a:pPr lvl="1"/>
                <a14:m>
                  <m:oMath xmlns:m="http://schemas.openxmlformats.org/officeDocument/2006/math">
                    <m:r>
                      <a:rPr lang="en-US" sz="2200" i="1">
                        <a:latin typeface="Cambria Math" panose="02040503050406030204" pitchFamily="18" charset="0"/>
                      </a:rPr>
                      <m:t>h</m:t>
                    </m:r>
                    <m:d>
                      <m:dPr>
                        <m:ctrlPr>
                          <a:rPr lang="en-US" sz="2200" i="1">
                            <a:latin typeface="Cambria Math" panose="02040503050406030204" pitchFamily="18" charset="0"/>
                          </a:rPr>
                        </m:ctrlPr>
                      </m:dPr>
                      <m:e>
                        <m:r>
                          <a:rPr lang="en-US" sz="2200" i="1">
                            <a:latin typeface="Cambria Math" panose="02040503050406030204" pitchFamily="18" charset="0"/>
                          </a:rPr>
                          <m:t>𝑐</m:t>
                        </m:r>
                      </m:e>
                    </m:d>
                    <m:r>
                      <a:rPr lang="en-US" sz="2200" i="1">
                        <a:latin typeface="Cambria Math" panose="02040503050406030204" pitchFamily="18" charset="0"/>
                      </a:rPr>
                      <m:t>=</m:t>
                    </m:r>
                    <m:r>
                      <a:rPr lang="en-US" sz="2200" i="1">
                        <a:latin typeface="Cambria Math" panose="02040503050406030204" pitchFamily="18" charset="0"/>
                      </a:rPr>
                      <m:t>𝑔</m:t>
                    </m:r>
                    <m:d>
                      <m:dPr>
                        <m:ctrlPr>
                          <a:rPr lang="en-US" sz="2200" i="1">
                            <a:latin typeface="Cambria Math" panose="02040503050406030204" pitchFamily="18" charset="0"/>
                          </a:rPr>
                        </m:ctrlPr>
                      </m:dPr>
                      <m:e>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e>
                    </m:d>
                    <m:r>
                      <a:rPr lang="en-US" sz="2200" i="1">
                        <a:latin typeface="Cambria Math" panose="02040503050406030204" pitchFamily="18" charset="0"/>
                      </a:rPr>
                      <m:t>=#</m:t>
                    </m:r>
                  </m:oMath>
                </a14:m>
                <a:endParaRPr lang="en-US" sz="22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872" r="-716"/>
                </a:stretch>
              </a:blipFill>
            </p:spPr>
            <p:txBody>
              <a:bodyPr/>
              <a:lstStyle/>
              <a:p>
                <a:r>
                  <a:rPr lang="en-IN">
                    <a:noFill/>
                  </a:rPr>
                  <a:t> </a:t>
                </a:r>
              </a:p>
            </p:txBody>
          </p:sp>
        </mc:Fallback>
      </mc:AlternateContent>
      <p:sp>
        <p:nvSpPr>
          <p:cNvPr id="4" name="Oval 3"/>
          <p:cNvSpPr/>
          <p:nvPr/>
        </p:nvSpPr>
        <p:spPr>
          <a:xfrm>
            <a:off x="6232297" y="3466668"/>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47A1"/>
              </a:solidFill>
            </a:endParaRPr>
          </a:p>
        </p:txBody>
      </p:sp>
      <p:sp>
        <p:nvSpPr>
          <p:cNvPr id="5" name="Oval 4"/>
          <p:cNvSpPr/>
          <p:nvPr/>
        </p:nvSpPr>
        <p:spPr>
          <a:xfrm>
            <a:off x="7824537" y="3466668"/>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47A1"/>
              </a:solidFill>
            </a:endParaRPr>
          </a:p>
        </p:txBody>
      </p:sp>
      <p:sp>
        <p:nvSpPr>
          <p:cNvPr id="6" name="Rectangle 5"/>
          <p:cNvSpPr/>
          <p:nvPr/>
        </p:nvSpPr>
        <p:spPr>
          <a:xfrm>
            <a:off x="6492174" y="379080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a:t>
            </a:r>
          </a:p>
        </p:txBody>
      </p:sp>
      <p:sp>
        <p:nvSpPr>
          <p:cNvPr id="7" name="Rectangle 6"/>
          <p:cNvSpPr/>
          <p:nvPr/>
        </p:nvSpPr>
        <p:spPr>
          <a:xfrm>
            <a:off x="6506390" y="422866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a:t>
            </a:r>
          </a:p>
        </p:txBody>
      </p:sp>
      <p:sp>
        <p:nvSpPr>
          <p:cNvPr id="8" name="Rectangle 7"/>
          <p:cNvSpPr/>
          <p:nvPr/>
        </p:nvSpPr>
        <p:spPr>
          <a:xfrm>
            <a:off x="6515489" y="46801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a:t>
            </a:r>
          </a:p>
        </p:txBody>
      </p:sp>
      <p:sp>
        <p:nvSpPr>
          <p:cNvPr id="9" name="Rectangle 8"/>
          <p:cNvSpPr/>
          <p:nvPr/>
        </p:nvSpPr>
        <p:spPr>
          <a:xfrm>
            <a:off x="6515489" y="51373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a:t>
            </a:r>
          </a:p>
        </p:txBody>
      </p:sp>
      <p:cxnSp>
        <p:nvCxnSpPr>
          <p:cNvPr id="10" name="Straight Arrow Connector 9"/>
          <p:cNvCxnSpPr/>
          <p:nvPr/>
        </p:nvCxnSpPr>
        <p:spPr>
          <a:xfrm>
            <a:off x="6849861" y="3998362"/>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903885" y="4377091"/>
            <a:ext cx="1289429" cy="111459"/>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4" idx="1"/>
          </p:cNvCxnSpPr>
          <p:nvPr/>
        </p:nvCxnSpPr>
        <p:spPr>
          <a:xfrm flipV="1">
            <a:off x="6903885" y="4481382"/>
            <a:ext cx="1255308" cy="39556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6" idx="1"/>
          </p:cNvCxnSpPr>
          <p:nvPr/>
        </p:nvCxnSpPr>
        <p:spPr>
          <a:xfrm flipV="1">
            <a:off x="6856117" y="4845380"/>
            <a:ext cx="1288788" cy="455770"/>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159193" y="4303545"/>
            <a:ext cx="365434" cy="3556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t>
            </a:r>
          </a:p>
        </p:txBody>
      </p:sp>
      <p:sp>
        <p:nvSpPr>
          <p:cNvPr id="15" name="Rectangle 14"/>
          <p:cNvSpPr/>
          <p:nvPr/>
        </p:nvSpPr>
        <p:spPr>
          <a:xfrm>
            <a:off x="8144905" y="385691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t>
            </a:r>
          </a:p>
        </p:txBody>
      </p:sp>
      <p:sp>
        <p:nvSpPr>
          <p:cNvPr id="16" name="Rectangle 15"/>
          <p:cNvSpPr/>
          <p:nvPr/>
        </p:nvSpPr>
        <p:spPr>
          <a:xfrm>
            <a:off x="8144905" y="46548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t>
            </a:r>
          </a:p>
        </p:txBody>
      </p:sp>
      <p:sp>
        <p:nvSpPr>
          <p:cNvPr id="17" name="Oval 16"/>
          <p:cNvSpPr/>
          <p:nvPr/>
        </p:nvSpPr>
        <p:spPr>
          <a:xfrm>
            <a:off x="4643254" y="3504768"/>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E47A1"/>
              </a:solidFill>
            </a:endParaRPr>
          </a:p>
        </p:txBody>
      </p:sp>
      <p:sp>
        <p:nvSpPr>
          <p:cNvPr id="18" name="Rectangle 17"/>
          <p:cNvSpPr/>
          <p:nvPr/>
        </p:nvSpPr>
        <p:spPr>
          <a:xfrm>
            <a:off x="4903131" y="382890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a:t>
            </a:r>
          </a:p>
        </p:txBody>
      </p:sp>
      <p:sp>
        <p:nvSpPr>
          <p:cNvPr id="19" name="Rectangle 18"/>
          <p:cNvSpPr/>
          <p:nvPr/>
        </p:nvSpPr>
        <p:spPr>
          <a:xfrm>
            <a:off x="4917347" y="426676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b</a:t>
            </a:r>
          </a:p>
        </p:txBody>
      </p:sp>
      <p:sp>
        <p:nvSpPr>
          <p:cNvPr id="20" name="Rectangle 19"/>
          <p:cNvSpPr/>
          <p:nvPr/>
        </p:nvSpPr>
        <p:spPr>
          <a:xfrm>
            <a:off x="4926446" y="47182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c</a:t>
            </a:r>
          </a:p>
        </p:txBody>
      </p:sp>
      <p:sp>
        <p:nvSpPr>
          <p:cNvPr id="21" name="Rectangle 20"/>
          <p:cNvSpPr/>
          <p:nvPr/>
        </p:nvSpPr>
        <p:spPr>
          <a:xfrm>
            <a:off x="4926446" y="5175480"/>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d</a:t>
            </a:r>
          </a:p>
        </p:txBody>
      </p:sp>
      <p:cxnSp>
        <p:nvCxnSpPr>
          <p:cNvPr id="22" name="Straight Arrow Connector 21"/>
          <p:cNvCxnSpPr>
            <a:endCxn id="6" idx="1"/>
          </p:cNvCxnSpPr>
          <p:nvPr/>
        </p:nvCxnSpPr>
        <p:spPr>
          <a:xfrm flipV="1">
            <a:off x="5238034" y="3981304"/>
            <a:ext cx="1254140" cy="6817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6" idx="1"/>
          </p:cNvCxnSpPr>
          <p:nvPr/>
        </p:nvCxnSpPr>
        <p:spPr>
          <a:xfrm flipV="1">
            <a:off x="5286298" y="3981304"/>
            <a:ext cx="1205876" cy="46983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259539" y="4893267"/>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5259538" y="5326360"/>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749577" y="325540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C</a:t>
            </a:r>
          </a:p>
        </p:txBody>
      </p:sp>
      <p:sp>
        <p:nvSpPr>
          <p:cNvPr id="27" name="Rectangle 26"/>
          <p:cNvSpPr/>
          <p:nvPr/>
        </p:nvSpPr>
        <p:spPr>
          <a:xfrm>
            <a:off x="4874795" y="313427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A</a:t>
            </a:r>
          </a:p>
        </p:txBody>
      </p:sp>
      <p:sp>
        <p:nvSpPr>
          <p:cNvPr id="28" name="Rectangle 27"/>
          <p:cNvSpPr/>
          <p:nvPr/>
        </p:nvSpPr>
        <p:spPr>
          <a:xfrm>
            <a:off x="6134489" y="324773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B</a:t>
            </a:r>
          </a:p>
        </p:txBody>
      </p:sp>
      <p:sp>
        <p:nvSpPr>
          <p:cNvPr id="29" name="Rectangle 28"/>
          <p:cNvSpPr/>
          <p:nvPr/>
        </p:nvSpPr>
        <p:spPr>
          <a:xfrm>
            <a:off x="5740764" y="233599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f</a:t>
            </a:r>
          </a:p>
        </p:txBody>
      </p:sp>
      <p:sp>
        <p:nvSpPr>
          <p:cNvPr id="30" name="Rectangle 29"/>
          <p:cNvSpPr/>
          <p:nvPr/>
        </p:nvSpPr>
        <p:spPr>
          <a:xfrm>
            <a:off x="7331087" y="2222152"/>
            <a:ext cx="381000" cy="456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g</a:t>
            </a:r>
          </a:p>
        </p:txBody>
      </p:sp>
      <p:sp>
        <p:nvSpPr>
          <p:cNvPr id="31" name="Right Brace 30"/>
          <p:cNvSpPr/>
          <p:nvPr/>
        </p:nvSpPr>
        <p:spPr>
          <a:xfrm rot="16200000">
            <a:off x="5647076" y="2460656"/>
            <a:ext cx="533400" cy="1308476"/>
          </a:xfrm>
          <a:prstGeom prst="rightBrace">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E47A1"/>
              </a:solidFill>
            </a:endParaRPr>
          </a:p>
        </p:txBody>
      </p:sp>
      <p:sp>
        <p:nvSpPr>
          <p:cNvPr id="32" name="Right Brace 31"/>
          <p:cNvSpPr/>
          <p:nvPr/>
        </p:nvSpPr>
        <p:spPr>
          <a:xfrm rot="16200000">
            <a:off x="7233811" y="2428733"/>
            <a:ext cx="533400" cy="1308476"/>
          </a:xfrm>
          <a:prstGeom prst="rightBrace">
            <a:avLst/>
          </a:prstGeom>
          <a:ln w="25400">
            <a:solidFill>
              <a:srgbClr val="0E47A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E47A1"/>
              </a:solidFill>
            </a:endParaRPr>
          </a:p>
        </p:txBody>
      </p:sp>
      <p:sp>
        <p:nvSpPr>
          <p:cNvPr id="33" name="Rectangle 32"/>
          <p:cNvSpPr/>
          <p:nvPr/>
        </p:nvSpPr>
        <p:spPr>
          <a:xfrm>
            <a:off x="6727195" y="3247736"/>
            <a:ext cx="616854"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0B050"/>
                </a:solidFill>
              </a:rPr>
              <a:t>B</a:t>
            </a:r>
            <a:r>
              <a:rPr lang="en-US" sz="2000" b="1" baseline="-25000" dirty="0">
                <a:solidFill>
                  <a:srgbClr val="00B050"/>
                </a:solidFill>
              </a:rPr>
              <a:t>1</a:t>
            </a:r>
          </a:p>
        </p:txBody>
      </p:sp>
    </p:spTree>
    <p:extLst>
      <p:ext uri="{BB962C8B-B14F-4D97-AF65-F5344CB8AC3E}">
        <p14:creationId xmlns:p14="http://schemas.microsoft.com/office/powerpoint/2010/main" val="397344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500"/>
                                        <p:tgtEl>
                                          <p:spTgt spid="19"/>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par>
                                <p:cTn id="43" presetID="22" presetClass="entr" presetSubtype="4"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down)">
                                      <p:cBhvr>
                                        <p:cTn id="48" dur="500"/>
                                        <p:tgtEl>
                                          <p:spTgt spid="23"/>
                                        </p:tgtEl>
                                      </p:cBhvr>
                                    </p:animEffect>
                                  </p:childTnLst>
                                </p:cTn>
                              </p:par>
                              <p:par>
                                <p:cTn id="49" presetID="22" presetClass="entr" presetSubtype="4"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wipe(down)">
                                      <p:cBhvr>
                                        <p:cTn id="51" dur="500"/>
                                        <p:tgtEl>
                                          <p:spTgt spid="24"/>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500"/>
                                        <p:tgtEl>
                                          <p:spTgt spid="2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animEffect transition="in" filter="wipe(down)">
                                      <p:cBhvr>
                                        <p:cTn id="63" dur="500"/>
                                        <p:tgtEl>
                                          <p:spTgt spid="29"/>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up)">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down)">
                                      <p:cBhvr>
                                        <p:cTn id="71" dur="500"/>
                                        <p:tgtEl>
                                          <p:spTgt spid="14"/>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5"/>
                                        </p:tgtEl>
                                        <p:attrNameLst>
                                          <p:attrName>style.visibility</p:attrName>
                                        </p:attrNameLst>
                                      </p:cBhvr>
                                      <p:to>
                                        <p:strVal val="visible"/>
                                      </p:to>
                                    </p:set>
                                    <p:animEffect transition="in" filter="wipe(down)">
                                      <p:cBhvr>
                                        <p:cTn id="74" dur="500"/>
                                        <p:tgtEl>
                                          <p:spTgt spid="1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down)">
                                      <p:cBhvr>
                                        <p:cTn id="77" dur="500"/>
                                        <p:tgtEl>
                                          <p:spTgt spid="1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wipe(down)">
                                      <p:cBhvr>
                                        <p:cTn id="80" dur="500"/>
                                        <p:tgtEl>
                                          <p:spTgt spid="5"/>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down)">
                                      <p:cBhvr>
                                        <p:cTn id="83" dur="500"/>
                                        <p:tgtEl>
                                          <p:spTgt spid="26"/>
                                        </p:tgtEl>
                                      </p:cBhvr>
                                    </p:animEffect>
                                  </p:childTnLst>
                                </p:cTn>
                              </p:par>
                              <p:par>
                                <p:cTn id="84" presetID="22" presetClass="entr" presetSubtype="4" fill="hold"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par>
                                <p:cTn id="87" presetID="22" presetClass="entr" presetSubtype="4" fill="hold"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par>
                                <p:cTn id="90" presetID="22" presetClass="entr" presetSubtype="4" fill="hold" nodeType="with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wipe(down)">
                                      <p:cBhvr>
                                        <p:cTn id="92" dur="500"/>
                                        <p:tgtEl>
                                          <p:spTgt spid="11"/>
                                        </p:tgtEl>
                                      </p:cBhvr>
                                    </p:animEffect>
                                  </p:childTnLst>
                                </p:cTn>
                              </p:par>
                              <p:par>
                                <p:cTn id="93" presetID="22" presetClass="entr" presetSubtype="4" fill="hold" nodeType="with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wipe(down)">
                                      <p:cBhvr>
                                        <p:cTn id="95" dur="500"/>
                                        <p:tgtEl>
                                          <p:spTgt spid="10"/>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up)">
                                      <p:cBhvr>
                                        <p:cTn id="98" dur="500"/>
                                        <p:tgtEl>
                                          <p:spTgt spid="32"/>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wipe(down)">
                                      <p:cBhvr>
                                        <p:cTn id="101" dur="500"/>
                                        <p:tgtEl>
                                          <p:spTgt spid="3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wipe(down)">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7" presetClass="emph" presetSubtype="2" fill="hold" nodeType="clickEffect">
                                  <p:stCondLst>
                                    <p:cond delay="0"/>
                                  </p:stCondLst>
                                  <p:childTnLst>
                                    <p:animClr clrSpc="rgb" dir="cw">
                                      <p:cBhvr>
                                        <p:cTn id="108" dur="2000" fill="hold"/>
                                        <p:tgtEl>
                                          <p:spTgt spid="12"/>
                                        </p:tgtEl>
                                        <p:attrNameLst>
                                          <p:attrName>stroke.color</p:attrName>
                                        </p:attrNameLst>
                                      </p:cBhvr>
                                      <p:to>
                                        <a:srgbClr val="C00000"/>
                                      </p:to>
                                    </p:animClr>
                                    <p:set>
                                      <p:cBhvr>
                                        <p:cTn id="109" dur="2000" fill="hold"/>
                                        <p:tgtEl>
                                          <p:spTgt spid="12"/>
                                        </p:tgtEl>
                                        <p:attrNameLst>
                                          <p:attrName>stroke.on</p:attrName>
                                        </p:attrNameLst>
                                      </p:cBhvr>
                                      <p:to>
                                        <p:strVal val="true"/>
                                      </p:to>
                                    </p:set>
                                  </p:childTnLst>
                                </p:cTn>
                              </p:par>
                              <p:par>
                                <p:cTn id="110" presetID="7" presetClass="emph" presetSubtype="2" fill="hold" nodeType="withEffect">
                                  <p:stCondLst>
                                    <p:cond delay="0"/>
                                  </p:stCondLst>
                                  <p:childTnLst>
                                    <p:animClr clrSpc="rgb" dir="cw">
                                      <p:cBhvr>
                                        <p:cTn id="111" dur="2000" fill="hold"/>
                                        <p:tgtEl>
                                          <p:spTgt spid="24"/>
                                        </p:tgtEl>
                                        <p:attrNameLst>
                                          <p:attrName>stroke.color</p:attrName>
                                        </p:attrNameLst>
                                      </p:cBhvr>
                                      <p:to>
                                        <a:srgbClr val="C00000"/>
                                      </p:to>
                                    </p:animClr>
                                    <p:set>
                                      <p:cBhvr>
                                        <p:cTn id="112" dur="2000" fill="hold"/>
                                        <p:tgtEl>
                                          <p:spTgt spid="24"/>
                                        </p:tgtEl>
                                        <p:attrNameLst>
                                          <p:attrName>stroke.on</p:attrName>
                                        </p:attrNameLst>
                                      </p:cBhvr>
                                      <p:to>
                                        <p:strVal val="tru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4" grpId="0"/>
      <p:bldP spid="15" grpId="0"/>
      <p:bldP spid="16" grpId="0"/>
      <p:bldP spid="17" grpId="0" animBg="1"/>
      <p:bldP spid="18" grpId="0"/>
      <p:bldP spid="19" grpId="0"/>
      <p:bldP spid="20" grpId="0"/>
      <p:bldP spid="21" grpId="0"/>
      <p:bldP spid="26" grpId="0"/>
      <p:bldP spid="27" grpId="0"/>
      <p:bldP spid="28" grpId="0"/>
      <p:bldP spid="29" grpId="0"/>
      <p:bldP spid="30" grpId="0"/>
      <p:bldP spid="31" grpId="0" animBg="1"/>
      <p:bldP spid="32" grpId="0" animBg="1"/>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Inverse of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200" dirty="0"/>
                  <a:t>Let </a:t>
                </a:r>
                <a14:m>
                  <m:oMath xmlns:m="http://schemas.openxmlformats.org/officeDocument/2006/math">
                    <m:r>
                      <a:rPr lang="en-US" sz="2200" i="1">
                        <a:latin typeface="Cambria Math" panose="02040503050406030204" pitchFamily="18" charset="0"/>
                      </a:rPr>
                      <m:t>𝑓</m:t>
                    </m:r>
                  </m:oMath>
                </a14:m>
                <a:r>
                  <a:rPr lang="en-US" sz="2200" dirty="0"/>
                  <a:t> be a function whose domain is the set </a:t>
                </a:r>
                <a14:m>
                  <m:oMath xmlns:m="http://schemas.openxmlformats.org/officeDocument/2006/math">
                    <m:r>
                      <a:rPr lang="en-US" sz="2200" i="1">
                        <a:latin typeface="Cambria Math" panose="02040503050406030204" pitchFamily="18" charset="0"/>
                        <a:ea typeface="Cambria Math" panose="02040503050406030204" pitchFamily="18" charset="0"/>
                      </a:rPr>
                      <m:t>𝑋</m:t>
                    </m:r>
                  </m:oMath>
                </a14:m>
                <a:r>
                  <a:rPr lang="en-US" sz="2200" dirty="0"/>
                  <a:t>, and whose range is the set </a:t>
                </a:r>
                <a14:m>
                  <m:oMath xmlns:m="http://schemas.openxmlformats.org/officeDocument/2006/math">
                    <m:r>
                      <a:rPr lang="en-US" sz="2200" i="1">
                        <a:latin typeface="Cambria Math" panose="02040503050406030204" pitchFamily="18" charset="0"/>
                        <a:ea typeface="Cambria Math" panose="02040503050406030204" pitchFamily="18" charset="0"/>
                      </a:rPr>
                      <m:t>𝑌</m:t>
                    </m:r>
                  </m:oMath>
                </a14:m>
                <a:r>
                  <a:rPr lang="en-US" sz="2200" dirty="0"/>
                  <a:t>. Then </a:t>
                </a:r>
                <a14:m>
                  <m:oMath xmlns:m="http://schemas.openxmlformats.org/officeDocument/2006/math">
                    <m:r>
                      <a:rPr lang="en-US" sz="2200" i="1">
                        <a:latin typeface="Cambria Math" panose="02040503050406030204" pitchFamily="18" charset="0"/>
                        <a:ea typeface="Cambria Math" panose="02040503050406030204" pitchFamily="18" charset="0"/>
                      </a:rPr>
                      <m:t>𝑓</m:t>
                    </m:r>
                  </m:oMath>
                </a14:m>
                <a:r>
                  <a:rPr lang="en-US" sz="2200" dirty="0"/>
                  <a:t> is </a:t>
                </a:r>
                <a:r>
                  <a:rPr lang="en-US" sz="2200" dirty="0">
                    <a:solidFill>
                      <a:srgbClr val="C00000"/>
                    </a:solidFill>
                  </a:rPr>
                  <a:t>invertible</a:t>
                </a:r>
                <a:r>
                  <a:rPr lang="en-US" sz="2200" dirty="0"/>
                  <a:t> if there exists a function </a:t>
                </a:r>
                <a14:m>
                  <m:oMath xmlns:m="http://schemas.openxmlformats.org/officeDocument/2006/math">
                    <m:r>
                      <a:rPr lang="en-US" sz="2200" i="1">
                        <a:latin typeface="Cambria Math" panose="02040503050406030204" pitchFamily="18" charset="0"/>
                      </a:rPr>
                      <m:t>𝑔</m:t>
                    </m:r>
                  </m:oMath>
                </a14:m>
                <a:r>
                  <a:rPr lang="en-US" sz="2200" dirty="0"/>
                  <a:t> with domain </a:t>
                </a:r>
                <a14:m>
                  <m:oMath xmlns:m="http://schemas.openxmlformats.org/officeDocument/2006/math">
                    <m:r>
                      <a:rPr lang="en-US" sz="2200" i="1">
                        <a:latin typeface="Cambria Math" panose="02040503050406030204" pitchFamily="18" charset="0"/>
                        <a:ea typeface="Cambria Math" panose="02040503050406030204" pitchFamily="18" charset="0"/>
                      </a:rPr>
                      <m:t>𝑌</m:t>
                    </m:r>
                  </m:oMath>
                </a14:m>
                <a:r>
                  <a:rPr lang="en-US" sz="2200" dirty="0"/>
                  <a:t> and range </a:t>
                </a:r>
                <a14:m>
                  <m:oMath xmlns:m="http://schemas.openxmlformats.org/officeDocument/2006/math">
                    <m:r>
                      <a:rPr lang="en-US" sz="2200" i="1">
                        <a:latin typeface="Cambria Math" panose="02040503050406030204" pitchFamily="18" charset="0"/>
                        <a:ea typeface="Cambria Math" panose="02040503050406030204" pitchFamily="18" charset="0"/>
                      </a:rPr>
                      <m:t>𝑋</m:t>
                    </m:r>
                  </m:oMath>
                </a14:m>
                <a:r>
                  <a:rPr lang="en-US" sz="2200" dirty="0"/>
                  <a:t>, with the property:</a:t>
                </a:r>
              </a:p>
              <a:p>
                <a:pPr marL="0" indent="0">
                  <a:buNone/>
                </a:pPr>
                <a14:m>
                  <m:oMathPara xmlns:m="http://schemas.openxmlformats.org/officeDocument/2006/math">
                    <m:oMathParaPr>
                      <m:jc m:val="centerGroup"/>
                    </m:oMathParaPr>
                    <m:oMath xmlns:m="http://schemas.openxmlformats.org/officeDocument/2006/math">
                      <m:r>
                        <a:rPr lang="en-US" sz="2200" i="1">
                          <a:latin typeface="Cambria Math" panose="02040503050406030204" pitchFamily="18" charset="0"/>
                        </a:rPr>
                        <m:t>𝑓</m:t>
                      </m:r>
                      <m:d>
                        <m:dPr>
                          <m:ctrlPr>
                            <a:rPr lang="en-US" sz="2200" i="1">
                              <a:latin typeface="Cambria Math" panose="02040503050406030204" pitchFamily="18" charset="0"/>
                            </a:rPr>
                          </m:ctrlPr>
                        </m:dPr>
                        <m:e>
                          <m:r>
                            <a:rPr lang="en-US" sz="2200" i="1">
                              <a:latin typeface="Cambria Math" panose="02040503050406030204" pitchFamily="18" charset="0"/>
                            </a:rPr>
                            <m:t>𝑥</m:t>
                          </m:r>
                        </m:e>
                      </m:d>
                      <m:r>
                        <a:rPr lang="en-US" sz="2200" i="1">
                          <a:latin typeface="Cambria Math" panose="02040503050406030204" pitchFamily="18" charset="0"/>
                        </a:rPr>
                        <m:t>=</m:t>
                      </m:r>
                      <m:r>
                        <a:rPr lang="en-US" sz="2200" i="1">
                          <a:latin typeface="Cambria Math" panose="02040503050406030204" pitchFamily="18" charset="0"/>
                        </a:rPr>
                        <m:t>𝑦</m:t>
                      </m:r>
                      <m:r>
                        <a:rPr lang="en-US" sz="2200" i="1">
                          <a:latin typeface="Cambria Math" panose="02040503050406030204" pitchFamily="18" charset="0"/>
                        </a:rPr>
                        <m:t> ⇔</m:t>
                      </m:r>
                      <m:r>
                        <a:rPr lang="en-US" sz="2200" i="1">
                          <a:latin typeface="Cambria Math" panose="02040503050406030204" pitchFamily="18" charset="0"/>
                          <a:ea typeface="Cambria Math" panose="02040503050406030204" pitchFamily="18" charset="0"/>
                        </a:rPr>
                        <m:t>𝑔</m:t>
                      </m:r>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𝑦</m:t>
                          </m:r>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𝑥</m:t>
                      </m:r>
                    </m:oMath>
                  </m:oMathPara>
                </a14:m>
                <a:endParaRPr lang="en-US" sz="2200" dirty="0"/>
              </a:p>
              <a:p>
                <a:r>
                  <a:rPr lang="en-US" sz="2200" dirty="0"/>
                  <a:t>To be invertible a function </a:t>
                </a:r>
                <a:r>
                  <a:rPr lang="en-US" sz="2200" dirty="0">
                    <a:solidFill>
                      <a:srgbClr val="C00000"/>
                    </a:solidFill>
                  </a:rPr>
                  <a:t>must be </a:t>
                </a:r>
                <a:r>
                  <a:rPr lang="en-US" sz="2200" dirty="0"/>
                  <a:t>both an </a:t>
                </a:r>
                <a:r>
                  <a:rPr lang="en-US" sz="2200" dirty="0">
                    <a:solidFill>
                      <a:srgbClr val="C00000"/>
                    </a:solidFill>
                  </a:rPr>
                  <a:t>injection</a:t>
                </a:r>
                <a:r>
                  <a:rPr lang="en-US" sz="2200" dirty="0">
                    <a:solidFill>
                      <a:schemeClr val="accent1"/>
                    </a:solidFill>
                  </a:rPr>
                  <a:t> </a:t>
                </a:r>
                <a:r>
                  <a:rPr lang="en-US" sz="2200" dirty="0"/>
                  <a:t>and a </a:t>
                </a:r>
                <a:r>
                  <a:rPr lang="en-US" sz="2200" dirty="0">
                    <a:solidFill>
                      <a:srgbClr val="C00000"/>
                    </a:solidFill>
                  </a:rPr>
                  <a:t>surjection.</a:t>
                </a:r>
              </a:p>
              <a:p>
                <a:r>
                  <a:rPr lang="en-US" sz="2200" dirty="0">
                    <a:solidFill>
                      <a:srgbClr val="0E47A1"/>
                    </a:solidFill>
                  </a:rPr>
                  <a:t>Example: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13" t="-1309" r="-716"/>
                </a:stretch>
              </a:blipFill>
            </p:spPr>
            <p:txBody>
              <a:bodyPr/>
              <a:lstStyle/>
              <a:p>
                <a:r>
                  <a:rPr lang="en-IN">
                    <a:noFill/>
                  </a:rPr>
                  <a:t> </a:t>
                </a:r>
              </a:p>
            </p:txBody>
          </p:sp>
        </mc:Fallback>
      </mc:AlternateContent>
      <p:sp>
        <p:nvSpPr>
          <p:cNvPr id="4" name="Oval 3"/>
          <p:cNvSpPr/>
          <p:nvPr/>
        </p:nvSpPr>
        <p:spPr>
          <a:xfrm>
            <a:off x="4283669" y="3466667"/>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543546" y="379080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a:t>
            </a:r>
          </a:p>
        </p:txBody>
      </p:sp>
      <p:sp>
        <p:nvSpPr>
          <p:cNvPr id="6" name="Rectangle 5"/>
          <p:cNvSpPr/>
          <p:nvPr/>
        </p:nvSpPr>
        <p:spPr>
          <a:xfrm>
            <a:off x="4557762" y="422866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a:t>
            </a:r>
          </a:p>
        </p:txBody>
      </p:sp>
      <p:sp>
        <p:nvSpPr>
          <p:cNvPr id="7" name="Rectangle 6"/>
          <p:cNvSpPr/>
          <p:nvPr/>
        </p:nvSpPr>
        <p:spPr>
          <a:xfrm>
            <a:off x="4566861" y="46801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a:t>
            </a:r>
          </a:p>
        </p:txBody>
      </p:sp>
      <p:sp>
        <p:nvSpPr>
          <p:cNvPr id="8" name="Rectangle 7"/>
          <p:cNvSpPr/>
          <p:nvPr/>
        </p:nvSpPr>
        <p:spPr>
          <a:xfrm>
            <a:off x="4566861" y="51373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a:t>
            </a:r>
          </a:p>
        </p:txBody>
      </p:sp>
      <p:sp>
        <p:nvSpPr>
          <p:cNvPr id="9" name="Oval 8"/>
          <p:cNvSpPr/>
          <p:nvPr/>
        </p:nvSpPr>
        <p:spPr>
          <a:xfrm>
            <a:off x="2694626" y="3504767"/>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54503" y="3828903"/>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a:t>
            </a:r>
          </a:p>
        </p:txBody>
      </p:sp>
      <p:sp>
        <p:nvSpPr>
          <p:cNvPr id="11" name="Rectangle 10"/>
          <p:cNvSpPr/>
          <p:nvPr/>
        </p:nvSpPr>
        <p:spPr>
          <a:xfrm>
            <a:off x="2968719" y="4266767"/>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b</a:t>
            </a:r>
          </a:p>
        </p:txBody>
      </p:sp>
      <p:sp>
        <p:nvSpPr>
          <p:cNvPr id="12" name="Rectangle 11"/>
          <p:cNvSpPr/>
          <p:nvPr/>
        </p:nvSpPr>
        <p:spPr>
          <a:xfrm>
            <a:off x="2977818" y="47182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c</a:t>
            </a:r>
          </a:p>
        </p:txBody>
      </p:sp>
      <p:sp>
        <p:nvSpPr>
          <p:cNvPr id="13" name="Rectangle 12"/>
          <p:cNvSpPr/>
          <p:nvPr/>
        </p:nvSpPr>
        <p:spPr>
          <a:xfrm>
            <a:off x="2977818" y="517547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d</a:t>
            </a:r>
          </a:p>
        </p:txBody>
      </p:sp>
      <p:cxnSp>
        <p:nvCxnSpPr>
          <p:cNvPr id="14" name="Straight Arrow Connector 13"/>
          <p:cNvCxnSpPr/>
          <p:nvPr/>
        </p:nvCxnSpPr>
        <p:spPr>
          <a:xfrm flipV="1">
            <a:off x="3317679" y="4047418"/>
            <a:ext cx="1336684" cy="157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337670" y="4445263"/>
            <a:ext cx="1349253" cy="587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310911" y="4893266"/>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310910" y="5326359"/>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421103" y="3520949"/>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A</a:t>
            </a:r>
          </a:p>
        </p:txBody>
      </p:sp>
      <p:sp>
        <p:nvSpPr>
          <p:cNvPr id="19" name="Rectangle 18"/>
          <p:cNvSpPr/>
          <p:nvPr/>
        </p:nvSpPr>
        <p:spPr>
          <a:xfrm>
            <a:off x="4053634" y="3493455"/>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B</a:t>
            </a:r>
          </a:p>
        </p:txBody>
      </p:sp>
      <p:sp>
        <p:nvSpPr>
          <p:cNvPr id="20" name="Oval 19"/>
          <p:cNvSpPr/>
          <p:nvPr/>
        </p:nvSpPr>
        <p:spPr>
          <a:xfrm>
            <a:off x="8505151" y="3448216"/>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8765028" y="37723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a</a:t>
            </a:r>
          </a:p>
        </p:txBody>
      </p:sp>
      <p:sp>
        <p:nvSpPr>
          <p:cNvPr id="22" name="Rectangle 21"/>
          <p:cNvSpPr/>
          <p:nvPr/>
        </p:nvSpPr>
        <p:spPr>
          <a:xfrm>
            <a:off x="8779244" y="421021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b</a:t>
            </a:r>
          </a:p>
        </p:txBody>
      </p:sp>
      <p:sp>
        <p:nvSpPr>
          <p:cNvPr id="23" name="Rectangle 22"/>
          <p:cNvSpPr/>
          <p:nvPr/>
        </p:nvSpPr>
        <p:spPr>
          <a:xfrm>
            <a:off x="8788343" y="46617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c</a:t>
            </a:r>
          </a:p>
        </p:txBody>
      </p:sp>
      <p:sp>
        <p:nvSpPr>
          <p:cNvPr id="24" name="Rectangle 23"/>
          <p:cNvSpPr/>
          <p:nvPr/>
        </p:nvSpPr>
        <p:spPr>
          <a:xfrm>
            <a:off x="8788343" y="51189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d</a:t>
            </a:r>
          </a:p>
        </p:txBody>
      </p:sp>
      <p:sp>
        <p:nvSpPr>
          <p:cNvPr id="25" name="Oval 24"/>
          <p:cNvSpPr/>
          <p:nvPr/>
        </p:nvSpPr>
        <p:spPr>
          <a:xfrm>
            <a:off x="6916108" y="3486316"/>
            <a:ext cx="914400" cy="2209800"/>
          </a:xfrm>
          <a:prstGeom prst="ellipse">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75985" y="3810452"/>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1</a:t>
            </a:r>
          </a:p>
        </p:txBody>
      </p:sp>
      <p:sp>
        <p:nvSpPr>
          <p:cNvPr id="27" name="Rectangle 26"/>
          <p:cNvSpPr/>
          <p:nvPr/>
        </p:nvSpPr>
        <p:spPr>
          <a:xfrm>
            <a:off x="7190201" y="4248316"/>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2</a:t>
            </a:r>
          </a:p>
        </p:txBody>
      </p:sp>
      <p:sp>
        <p:nvSpPr>
          <p:cNvPr id="28" name="Rectangle 27"/>
          <p:cNvSpPr/>
          <p:nvPr/>
        </p:nvSpPr>
        <p:spPr>
          <a:xfrm>
            <a:off x="7199300" y="46998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3</a:t>
            </a:r>
          </a:p>
        </p:txBody>
      </p:sp>
      <p:sp>
        <p:nvSpPr>
          <p:cNvPr id="29" name="Rectangle 28"/>
          <p:cNvSpPr/>
          <p:nvPr/>
        </p:nvSpPr>
        <p:spPr>
          <a:xfrm>
            <a:off x="7199300" y="5157028"/>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2">
                    <a:lumMod val="75000"/>
                  </a:schemeClr>
                </a:solidFill>
              </a:rPr>
              <a:t>4</a:t>
            </a:r>
          </a:p>
        </p:txBody>
      </p:sp>
      <p:cxnSp>
        <p:nvCxnSpPr>
          <p:cNvPr id="30" name="Straight Arrow Connector 29"/>
          <p:cNvCxnSpPr/>
          <p:nvPr/>
        </p:nvCxnSpPr>
        <p:spPr>
          <a:xfrm flipV="1">
            <a:off x="7539161" y="4028967"/>
            <a:ext cx="1336684" cy="15751"/>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7559152" y="4426812"/>
            <a:ext cx="1349253" cy="587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532393" y="4874815"/>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532392" y="5307908"/>
            <a:ext cx="1343453" cy="36713"/>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676704" y="3499994"/>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A</a:t>
            </a:r>
          </a:p>
        </p:txBody>
      </p:sp>
      <p:sp>
        <p:nvSpPr>
          <p:cNvPr id="35" name="Rectangle 34"/>
          <p:cNvSpPr/>
          <p:nvPr/>
        </p:nvSpPr>
        <p:spPr>
          <a:xfrm>
            <a:off x="8314651" y="3469021"/>
            <a:ext cx="381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0E47A1"/>
                </a:solidFill>
              </a:rPr>
              <a:t>B</a:t>
            </a:r>
          </a:p>
        </p:txBody>
      </p:sp>
      <p:sp>
        <p:nvSpPr>
          <p:cNvPr id="36" name="Rectangle 35"/>
          <p:cNvSpPr/>
          <p:nvPr/>
        </p:nvSpPr>
        <p:spPr>
          <a:xfrm>
            <a:off x="5267084" y="4132095"/>
            <a:ext cx="480262" cy="67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f</a:t>
            </a:r>
          </a:p>
        </p:txBody>
      </p:sp>
      <p:sp>
        <p:nvSpPr>
          <p:cNvPr id="37" name="Rectangle 36"/>
          <p:cNvSpPr/>
          <p:nvPr/>
        </p:nvSpPr>
        <p:spPr>
          <a:xfrm>
            <a:off x="9639793" y="4187413"/>
            <a:ext cx="603352" cy="6746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i="1" dirty="0">
                <a:solidFill>
                  <a:srgbClr val="C00000"/>
                </a:solidFill>
              </a:rPr>
              <a:t>f</a:t>
            </a:r>
            <a:r>
              <a:rPr lang="en-US" sz="3000" b="1" i="1" baseline="40000" dirty="0">
                <a:solidFill>
                  <a:srgbClr val="C00000"/>
                </a:solidFill>
              </a:rPr>
              <a:t>-1</a:t>
            </a:r>
          </a:p>
        </p:txBody>
      </p:sp>
    </p:spTree>
    <p:extLst>
      <p:ext uri="{BB962C8B-B14F-4D97-AF65-F5344CB8AC3E}">
        <p14:creationId xmlns:p14="http://schemas.microsoft.com/office/powerpoint/2010/main" val="47947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500"/>
                                        <p:tgtEl>
                                          <p:spTgt spid="1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500"/>
                                        <p:tgtEl>
                                          <p:spTgt spid="13"/>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down)">
                                      <p:cBhvr>
                                        <p:cTn id="56" dur="500"/>
                                        <p:tgtEl>
                                          <p:spTgt spid="15"/>
                                        </p:tgtEl>
                                      </p:cBhvr>
                                    </p:animEffect>
                                  </p:childTnLst>
                                </p:cTn>
                              </p:par>
                              <p:par>
                                <p:cTn id="57" presetID="22" presetClass="entr" presetSubtype="4"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wipe(down)">
                                      <p:cBhvr>
                                        <p:cTn id="59" dur="500"/>
                                        <p:tgtEl>
                                          <p:spTgt spid="16"/>
                                        </p:tgtEl>
                                      </p:cBhvr>
                                    </p:animEffect>
                                  </p:childTnLst>
                                </p:cTn>
                              </p:par>
                              <p:par>
                                <p:cTn id="60" presetID="22" presetClass="entr" presetSubtype="4"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down)">
                                      <p:cBhvr>
                                        <p:cTn id="62" dur="500"/>
                                        <p:tgtEl>
                                          <p:spTgt spid="1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00"/>
                                        <p:tgtEl>
                                          <p:spTgt spid="1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down)">
                                      <p:cBhvr>
                                        <p:cTn id="68" dur="500"/>
                                        <p:tgtEl>
                                          <p:spTgt spid="1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wipe(down)">
                                      <p:cBhvr>
                                        <p:cTn id="73" dur="500"/>
                                        <p:tgtEl>
                                          <p:spTgt spid="20"/>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wipe(down)">
                                      <p:cBhvr>
                                        <p:cTn id="76" dur="500"/>
                                        <p:tgtEl>
                                          <p:spTgt spid="21"/>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down)">
                                      <p:cBhvr>
                                        <p:cTn id="79" dur="500"/>
                                        <p:tgtEl>
                                          <p:spTgt spid="22"/>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down)">
                                      <p:cBhvr>
                                        <p:cTn id="82" dur="500"/>
                                        <p:tgtEl>
                                          <p:spTgt spid="23"/>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down)">
                                      <p:cBhvr>
                                        <p:cTn id="85" dur="500"/>
                                        <p:tgtEl>
                                          <p:spTgt spid="24"/>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down)">
                                      <p:cBhvr>
                                        <p:cTn id="88" dur="500"/>
                                        <p:tgtEl>
                                          <p:spTgt spid="2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down)">
                                      <p:cBhvr>
                                        <p:cTn id="91" dur="500"/>
                                        <p:tgtEl>
                                          <p:spTgt spid="26"/>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ipe(down)">
                                      <p:cBhvr>
                                        <p:cTn id="94" dur="500"/>
                                        <p:tgtEl>
                                          <p:spTgt spid="27"/>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down)">
                                      <p:cBhvr>
                                        <p:cTn id="97" dur="500"/>
                                        <p:tgtEl>
                                          <p:spTgt spid="28"/>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down)">
                                      <p:cBhvr>
                                        <p:cTn id="100" dur="500"/>
                                        <p:tgtEl>
                                          <p:spTgt spid="29"/>
                                        </p:tgtEl>
                                      </p:cBhvr>
                                    </p:animEffect>
                                  </p:childTnLst>
                                </p:cTn>
                              </p:par>
                              <p:par>
                                <p:cTn id="101" presetID="22" presetClass="entr" presetSubtype="4"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00"/>
                                        <p:tgtEl>
                                          <p:spTgt spid="30"/>
                                        </p:tgtEl>
                                      </p:cBhvr>
                                    </p:animEffect>
                                  </p:childTnLst>
                                </p:cTn>
                              </p:par>
                              <p:par>
                                <p:cTn id="104" presetID="22" presetClass="entr" presetSubtype="4" fill="hold"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wipe(down)">
                                      <p:cBhvr>
                                        <p:cTn id="106" dur="500"/>
                                        <p:tgtEl>
                                          <p:spTgt spid="31"/>
                                        </p:tgtEl>
                                      </p:cBhvr>
                                    </p:animEffect>
                                  </p:childTnLst>
                                </p:cTn>
                              </p:par>
                              <p:par>
                                <p:cTn id="107" presetID="22" presetClass="entr" presetSubtype="4" fill="hold"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wipe(down)">
                                      <p:cBhvr>
                                        <p:cTn id="112" dur="500"/>
                                        <p:tgtEl>
                                          <p:spTgt spid="34"/>
                                        </p:tgtEl>
                                      </p:cBhvr>
                                    </p:animEffect>
                                  </p:childTnLst>
                                </p:cTn>
                              </p:par>
                              <p:par>
                                <p:cTn id="113" presetID="22" presetClass="entr" presetSubtype="4" fill="hold"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wipe(down)">
                                      <p:cBhvr>
                                        <p:cTn id="115" dur="500"/>
                                        <p:tgtEl>
                                          <p:spTgt spid="32"/>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wipe(down)">
                                      <p:cBhvr>
                                        <p:cTn id="118" dur="500"/>
                                        <p:tgtEl>
                                          <p:spTgt spid="35"/>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wipe(down)">
                                      <p:cBhvr>
                                        <p:cTn id="123" dur="500"/>
                                        <p:tgtEl>
                                          <p:spTgt spid="36"/>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37"/>
                                        </p:tgtEl>
                                        <p:attrNameLst>
                                          <p:attrName>style.visibility</p:attrName>
                                        </p:attrNameLst>
                                      </p:cBhvr>
                                      <p:to>
                                        <p:strVal val="visible"/>
                                      </p:to>
                                    </p:set>
                                    <p:animEffect transition="in" filter="wipe(down)">
                                      <p:cBhvr>
                                        <p:cTn id="1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animBg="1"/>
      <p:bldP spid="10" grpId="0"/>
      <p:bldP spid="11" grpId="0"/>
      <p:bldP spid="12" grpId="0"/>
      <p:bldP spid="13" grpId="0"/>
      <p:bldP spid="18" grpId="0"/>
      <p:bldP spid="19" grpId="0"/>
      <p:bldP spid="20" grpId="0" animBg="1"/>
      <p:bldP spid="21" grpId="0"/>
      <p:bldP spid="22" grpId="0"/>
      <p:bldP spid="23" grpId="0"/>
      <p:bldP spid="24" grpId="0"/>
      <p:bldP spid="25" grpId="0" animBg="1"/>
      <p:bldP spid="26" grpId="0"/>
      <p:bldP spid="27" grpId="0"/>
      <p:bldP spid="28" grpId="0"/>
      <p:bldP spid="29" grpId="0"/>
      <p:bldP spid="34" grpId="0"/>
      <p:bldP spid="35" grpId="0"/>
      <p:bldP spid="36" grpId="0"/>
      <p:bldP spid="3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Relations</a:t>
            </a:r>
          </a:p>
        </p:txBody>
      </p:sp>
    </p:spTree>
    <p:extLst>
      <p:ext uri="{BB962C8B-B14F-4D97-AF65-F5344CB8AC3E}">
        <p14:creationId xmlns:p14="http://schemas.microsoft.com/office/powerpoint/2010/main" val="1121538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A </a:t>
                </a:r>
                <a:r>
                  <a:rPr lang="en-US" sz="2000" dirty="0">
                    <a:solidFill>
                      <a:srgbClr val="C00000"/>
                    </a:solidFill>
                  </a:rPr>
                  <a:t>relation</a:t>
                </a:r>
                <a:r>
                  <a:rPr lang="en-US" sz="2000" dirty="0">
                    <a:solidFill>
                      <a:schemeClr val="accent1"/>
                    </a:solidFill>
                  </a:rPr>
                  <a:t> </a:t>
                </a:r>
                <a:r>
                  <a:rPr lang="en-US" sz="2000" dirty="0"/>
                  <a:t>on a set A is defined as subset of </a:t>
                </a:r>
                <a14:m>
                  <m:oMath xmlns:m="http://schemas.openxmlformats.org/officeDocument/2006/math">
                    <m:r>
                      <a:rPr lang="en-US" sz="2000" i="1">
                        <a:latin typeface="Cambria Math" panose="02040503050406030204" pitchFamily="18" charset="0"/>
                      </a:rPr>
                      <m:t>𝐴</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𝐴</m:t>
                    </m:r>
                  </m:oMath>
                </a14:m>
                <a:r>
                  <a:rPr lang="en-US" sz="2000" dirty="0"/>
                  <a:t>.</a:t>
                </a:r>
              </a:p>
              <a:p>
                <a:r>
                  <a:rPr lang="en-US" sz="2000" dirty="0"/>
                  <a:t>The relation </a:t>
                </a:r>
                <a14:m>
                  <m:oMath xmlns:m="http://schemas.openxmlformats.org/officeDocument/2006/math">
                    <m:r>
                      <a:rPr lang="en-US" sz="2000" i="1">
                        <a:latin typeface="Cambria Math" panose="02040503050406030204" pitchFamily="18" charset="0"/>
                      </a:rPr>
                      <m:t>𝑅</m:t>
                    </m:r>
                  </m:oMath>
                </a14:m>
                <a:r>
                  <a:rPr lang="en-US" sz="2000" dirty="0"/>
                  <a:t> is denoted as </a:t>
                </a:r>
                <a14:m>
                  <m:oMath xmlns:m="http://schemas.openxmlformats.org/officeDocument/2006/math">
                    <m:r>
                      <m:rPr>
                        <m:sty m:val="p"/>
                      </m:rPr>
                      <a:rPr lang="en-US" sz="2000">
                        <a:solidFill>
                          <a:srgbClr val="C00000"/>
                        </a:solidFill>
                        <a:latin typeface="Cambria Math" panose="02040503050406030204" pitchFamily="18" charset="0"/>
                      </a:rPr>
                      <m:t>aRb</m:t>
                    </m:r>
                  </m:oMath>
                </a14:m>
                <a:r>
                  <a:rPr lang="en-US" sz="2000" dirty="0"/>
                  <a:t> where </a:t>
                </a:r>
                <a14:m>
                  <m:oMath xmlns:m="http://schemas.openxmlformats.org/officeDocument/2006/math">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𝐴</m:t>
                    </m:r>
                  </m:oMath>
                </a14:m>
                <a:r>
                  <a:rPr lang="en-US" sz="2000" dirty="0"/>
                  <a:t> and pair </a:t>
                </a:r>
                <a14:m>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𝜖</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𝑅</m:t>
                    </m:r>
                  </m:oMath>
                </a14:m>
                <a:r>
                  <a:rPr lang="en-US" sz="2000" dirty="0"/>
                  <a:t>.</a:t>
                </a:r>
              </a:p>
              <a:p>
                <a:r>
                  <a:rPr lang="en-US" sz="2000" dirty="0">
                    <a:solidFill>
                      <a:srgbClr val="0E47A1"/>
                    </a:solidFill>
                  </a:rPr>
                  <a:t>Example:</a:t>
                </a:r>
              </a:p>
              <a:p>
                <a:pPr marL="0" indent="0">
                  <a:buNone/>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𝑁</m:t>
                      </m:r>
                      <m:r>
                        <a:rPr lang="en-US" sz="2000" i="1" dirty="0">
                          <a:latin typeface="Cambria Math" panose="02040503050406030204" pitchFamily="18" charset="0"/>
                        </a:rPr>
                        <m:t>={1,2,3}</m:t>
                      </m:r>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dirty="0">
                          <a:latin typeface="Cambria Math" panose="02040503050406030204" pitchFamily="18" charset="0"/>
                        </a:rPr>
                        <m:t>𝑁</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ea typeface="Cambria Math" panose="02040503050406030204" pitchFamily="18" charset="0"/>
                        </a:rPr>
                        <m:t>𝑁</m:t>
                      </m:r>
                      <m:r>
                        <a:rPr lang="en-US" sz="2000" i="1" dirty="0">
                          <a:latin typeface="Cambria Math" panose="02040503050406030204" pitchFamily="18" charset="0"/>
                          <a:ea typeface="Cambria Math" panose="02040503050406030204" pitchFamily="18" charset="0"/>
                        </a:rPr>
                        <m:t>={(1,1),(1,2),(1,3),(2,1),(2,2),(2,3),(3,1),(3,2),(3,3)}</m:t>
                      </m:r>
                    </m:oMath>
                  </m:oMathPara>
                </a14:m>
                <a:endParaRPr lang="en-US" sz="2000" dirty="0"/>
              </a:p>
              <a:p>
                <a:r>
                  <a:rPr lang="en-US" sz="2000" dirty="0"/>
                  <a:t>The </a:t>
                </a:r>
                <a:r>
                  <a:rPr lang="en-US" sz="2000" dirty="0">
                    <a:solidFill>
                      <a:srgbClr val="C00000"/>
                    </a:solidFill>
                  </a:rPr>
                  <a:t>‘</a:t>
                </a:r>
                <a:r>
                  <a:rPr lang="en-US" sz="2000" b="1" dirty="0">
                    <a:solidFill>
                      <a:srgbClr val="C00000"/>
                    </a:solidFill>
                  </a:rPr>
                  <a:t>=</a:t>
                </a:r>
                <a:r>
                  <a:rPr lang="en-US" sz="2000" dirty="0">
                    <a:solidFill>
                      <a:srgbClr val="C00000"/>
                    </a:solidFill>
                  </a:rPr>
                  <a:t>‘ </a:t>
                </a:r>
                <a:r>
                  <a:rPr lang="en-US" sz="2000" dirty="0"/>
                  <a:t>relation on </a:t>
                </a:r>
                <a14:m>
                  <m:oMath xmlns:m="http://schemas.openxmlformats.org/officeDocument/2006/math">
                    <m:r>
                      <a:rPr lang="en-US" sz="2000" i="1">
                        <a:latin typeface="Cambria Math" panose="02040503050406030204" pitchFamily="18" charset="0"/>
                      </a:rPr>
                      <m:t>𝑁</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𝑁</m:t>
                    </m:r>
                  </m:oMath>
                </a14:m>
                <a:r>
                  <a:rPr lang="en-US" sz="2000" dirty="0"/>
                  <a:t> is : {(1,1), (2,2), (3,3)}</a:t>
                </a:r>
              </a:p>
              <a:p>
                <a:pPr marL="457200" lvl="1" indent="0">
                  <a:buNone/>
                </a:pPr>
                <a:r>
                  <a:rPr lang="en-US" dirty="0"/>
                  <a:t>	where  </a:t>
                </a:r>
              </a:p>
              <a:p>
                <a:pPr marL="457200" lvl="1" indent="0">
                  <a:buNone/>
                </a:pPr>
                <a:r>
                  <a:rPr lang="en-US" dirty="0"/>
                  <a:t>	1 = 1</a:t>
                </a:r>
              </a:p>
              <a:p>
                <a:pPr marL="457200" lvl="1" indent="0">
                  <a:buNone/>
                </a:pPr>
                <a:r>
                  <a:rPr lang="en-US" dirty="0"/>
                  <a:t>	2 = 2 </a:t>
                </a:r>
              </a:p>
              <a:p>
                <a:pPr marL="457200" lvl="1" indent="0">
                  <a:buNone/>
                </a:pPr>
                <a:r>
                  <a:rPr lang="en-US" dirty="0"/>
                  <a:t>	3 = 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11" t="-1091"/>
                </a:stretch>
              </a:blipFill>
            </p:spPr>
            <p:txBody>
              <a:bodyPr/>
              <a:lstStyle/>
              <a:p>
                <a:r>
                  <a:rPr lang="en-IN">
                    <a:noFill/>
                  </a:rPr>
                  <a:t> </a:t>
                </a:r>
              </a:p>
            </p:txBody>
          </p:sp>
        </mc:Fallback>
      </mc:AlternateContent>
      <p:sp>
        <p:nvSpPr>
          <p:cNvPr id="4" name="Rectangle 3"/>
          <p:cNvSpPr/>
          <p:nvPr/>
        </p:nvSpPr>
        <p:spPr>
          <a:xfrm>
            <a:off x="3772950" y="2648244"/>
            <a:ext cx="546343" cy="332934"/>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46981" y="2630314"/>
            <a:ext cx="546343" cy="332934"/>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884022" y="2612799"/>
            <a:ext cx="546343" cy="336176"/>
          </a:xfrm>
          <a:prstGeom prst="rect">
            <a:avLst/>
          </a:prstGeom>
          <a:solidFill>
            <a:schemeClr val="tx2">
              <a:lumMod val="60000"/>
              <a:lumOff val="4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0220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Equivalence Relations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Assume that </a:t>
                </a:r>
                <a14:m>
                  <m:oMath xmlns:m="http://schemas.openxmlformats.org/officeDocument/2006/math">
                    <m:r>
                      <a:rPr lang="en-US" i="1">
                        <a:latin typeface="Cambria Math" panose="02040503050406030204" pitchFamily="18" charset="0"/>
                      </a:rPr>
                      <m:t>𝑅</m:t>
                    </m:r>
                  </m:oMath>
                </a14:m>
                <a:r>
                  <a:rPr lang="en-US" dirty="0"/>
                  <a:t> is a relation on a set </a:t>
                </a:r>
                <a14:m>
                  <m:oMath xmlns:m="http://schemas.openxmlformats.org/officeDocument/2006/math">
                    <m:r>
                      <a:rPr lang="en-US" i="1">
                        <a:latin typeface="Cambria Math" panose="02040503050406030204" pitchFamily="18" charset="0"/>
                      </a:rPr>
                      <m:t>𝐴</m:t>
                    </m:r>
                  </m:oMath>
                </a14:m>
                <a:r>
                  <a:rPr lang="en-US" dirty="0"/>
                  <a:t>, in other words, </a:t>
                </a: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𝐴</m:t>
                    </m:r>
                  </m:oMath>
                </a14:m>
                <a:r>
                  <a:rPr lang="en-US" dirty="0"/>
                  <a:t>, where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𝑅</m:t>
                    </m:r>
                  </m:oMath>
                </a14:m>
                <a:r>
                  <a:rPr lang="en-US" dirty="0"/>
                  <a:t> to indicate </a:t>
                </a:r>
                <a14:m>
                  <m:oMath xmlns:m="http://schemas.openxmlformats.org/officeDocument/2006/math">
                    <m:r>
                      <a:rPr lang="en-US" i="1">
                        <a:latin typeface="Cambria Math" panose="02040503050406030204" pitchFamily="18" charset="0"/>
                      </a:rPr>
                      <m:t>𝑥</m:t>
                    </m:r>
                  </m:oMath>
                </a14:m>
                <a:r>
                  <a:rPr lang="en-US" dirty="0"/>
                  <a:t> is related to </a:t>
                </a:r>
                <a14:m>
                  <m:oMath xmlns:m="http://schemas.openxmlformats.org/officeDocument/2006/math">
                    <m:r>
                      <a:rPr lang="en-US" i="1">
                        <a:latin typeface="Cambria Math" panose="02040503050406030204" pitchFamily="18" charset="0"/>
                      </a:rPr>
                      <m:t>𝑦</m:t>
                    </m:r>
                  </m:oMath>
                </a14:m>
                <a:r>
                  <a:rPr lang="en-US" dirty="0"/>
                  <a:t> via Relation </a:t>
                </a:r>
                <a14:m>
                  <m:oMath xmlns:m="http://schemas.openxmlformats.org/officeDocument/2006/math">
                    <m:r>
                      <a:rPr lang="en-US" i="1">
                        <a:latin typeface="Cambria Math" panose="02040503050406030204" pitchFamily="18" charset="0"/>
                        <a:ea typeface="Cambria Math" panose="02040503050406030204" pitchFamily="18" charset="0"/>
                      </a:rPr>
                      <m:t>𝑅</m:t>
                    </m:r>
                  </m:oMath>
                </a14:m>
                <a:r>
                  <a:rPr lang="en-US" dirty="0"/>
                  <a:t>.</a:t>
                </a: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reflexive</a:t>
                </a:r>
                <a:r>
                  <a:rPr lang="en-US" sz="2400" dirty="0">
                    <a:solidFill>
                      <a:schemeClr val="tx2"/>
                    </a:solidFill>
                  </a:rPr>
                  <a:t> </a:t>
                </a:r>
                <a:r>
                  <a:rPr lang="en-US" sz="2400" dirty="0"/>
                  <a:t>if for every </a:t>
                </a:r>
                <a14:m>
                  <m:oMath xmlns:m="http://schemas.openxmlformats.org/officeDocument/2006/math">
                    <m:r>
                      <m:rPr>
                        <m:sty m:val="p"/>
                      </m:rPr>
                      <a:rPr lang="en-US" sz="2400">
                        <a:latin typeface="Cambria Math" panose="02040503050406030204" pitchFamily="18" charset="0"/>
                      </a:rPr>
                      <m:t>x</m:t>
                    </m:r>
                    <m:r>
                      <a:rPr lang="en-US" sz="2400">
                        <a:latin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ϵ</m:t>
                    </m:r>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rPr>
                      <m:t>A</m:t>
                    </m:r>
                    <m:r>
                      <a:rPr lang="en-US" sz="2400">
                        <a:latin typeface="Cambria Math" panose="02040503050406030204" pitchFamily="18" charset="0"/>
                      </a:rPr>
                      <m:t>, </m:t>
                    </m:r>
                    <m:r>
                      <a:rPr lang="en-US" sz="2400" i="1" dirty="0">
                        <a:solidFill>
                          <a:srgbClr val="C00000"/>
                        </a:solidFill>
                        <a:latin typeface="Cambria Math" panose="02040503050406030204" pitchFamily="18" charset="0"/>
                      </a:rPr>
                      <m:t>𝑥𝑅𝑥</m:t>
                    </m:r>
                  </m:oMath>
                </a14:m>
                <a:endParaRPr lang="en-US" sz="2400" dirty="0">
                  <a:solidFill>
                    <a:srgbClr val="C00000"/>
                  </a:solidFill>
                </a:endParaRP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symmetric</a:t>
                </a:r>
                <a:r>
                  <a:rPr lang="en-US" sz="2400" dirty="0">
                    <a:solidFill>
                      <a:schemeClr val="tx2"/>
                    </a:solidFill>
                  </a:rPr>
                  <a:t> </a:t>
                </a:r>
                <a:r>
                  <a:rPr lang="en-US" sz="2400" dirty="0"/>
                  <a:t>if for every </a:t>
                </a:r>
                <a14:m>
                  <m:oMath xmlns:m="http://schemas.openxmlformats.org/officeDocument/2006/math">
                    <m:r>
                      <m:rPr>
                        <m:sty m:val="p"/>
                      </m:rPr>
                      <a:rPr lang="en-US" sz="2400">
                        <a:latin typeface="Cambria Math" panose="02040503050406030204" pitchFamily="18" charset="0"/>
                      </a:rPr>
                      <m:t>x</m:t>
                    </m:r>
                  </m:oMath>
                </a14:m>
                <a:r>
                  <a:rPr lang="en-US" sz="2400" dirty="0"/>
                  <a:t> and </a:t>
                </a:r>
                <a14:m>
                  <m:oMath xmlns:m="http://schemas.openxmlformats.org/officeDocument/2006/math">
                    <m:r>
                      <m:rPr>
                        <m:sty m:val="p"/>
                      </m:rPr>
                      <a:rPr lang="en-US" sz="2400">
                        <a:latin typeface="Cambria Math" panose="02040503050406030204" pitchFamily="18" charset="0"/>
                      </a:rPr>
                      <m:t>y</m:t>
                    </m:r>
                  </m:oMath>
                </a14:m>
                <a:r>
                  <a:rPr lang="en-US" sz="2400" dirty="0"/>
                  <a:t> in </a:t>
                </a:r>
                <a14:m>
                  <m:oMath xmlns:m="http://schemas.openxmlformats.org/officeDocument/2006/math">
                    <m:r>
                      <m:rPr>
                        <m:sty m:val="p"/>
                      </m:rPr>
                      <a:rPr lang="en-US" sz="2400">
                        <a:latin typeface="Cambria Math" panose="02040503050406030204" pitchFamily="18" charset="0"/>
                      </a:rPr>
                      <m:t>A</m:t>
                    </m:r>
                  </m:oMath>
                </a14:m>
                <a:r>
                  <a:rPr lang="en-US" sz="2400" dirty="0"/>
                  <a:t>, if </a:t>
                </a:r>
                <a14:m>
                  <m:oMath xmlns:m="http://schemas.openxmlformats.org/officeDocument/2006/math">
                    <m:r>
                      <a:rPr lang="en-US" sz="2400" i="1" dirty="0">
                        <a:solidFill>
                          <a:srgbClr val="C00000"/>
                        </a:solidFill>
                        <a:latin typeface="Cambria Math" panose="02040503050406030204" pitchFamily="18" charset="0"/>
                      </a:rPr>
                      <m:t>𝑥𝑅𝑦</m:t>
                    </m:r>
                  </m:oMath>
                </a14:m>
                <a:r>
                  <a:rPr lang="en-US" sz="2400" dirty="0"/>
                  <a:t>, then </a:t>
                </a:r>
                <a14:m>
                  <m:oMath xmlns:m="http://schemas.openxmlformats.org/officeDocument/2006/math">
                    <m:r>
                      <a:rPr lang="en-US" sz="2400" i="1" dirty="0">
                        <a:solidFill>
                          <a:srgbClr val="C00000"/>
                        </a:solidFill>
                        <a:latin typeface="Cambria Math" panose="02040503050406030204" pitchFamily="18" charset="0"/>
                      </a:rPr>
                      <m:t>𝑦</m:t>
                    </m:r>
                    <m:r>
                      <a:rPr lang="en-US" sz="2400" i="1" dirty="0" err="1">
                        <a:solidFill>
                          <a:srgbClr val="C00000"/>
                        </a:solidFill>
                        <a:latin typeface="Cambria Math" panose="02040503050406030204" pitchFamily="18" charset="0"/>
                      </a:rPr>
                      <m:t>𝑅𝑥</m:t>
                    </m:r>
                  </m:oMath>
                </a14:m>
                <a:endParaRPr lang="en-US" sz="2400" dirty="0">
                  <a:solidFill>
                    <a:srgbClr val="C00000"/>
                  </a:solidFill>
                </a:endParaRP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transitive</a:t>
                </a:r>
                <a:r>
                  <a:rPr lang="en-US" sz="2400" dirty="0">
                    <a:solidFill>
                      <a:schemeClr val="tx2"/>
                    </a:solidFill>
                  </a:rPr>
                  <a:t> </a:t>
                </a:r>
                <a:r>
                  <a:rPr lang="en-US" sz="2400" dirty="0"/>
                  <a:t>if for every </a:t>
                </a:r>
                <a14:m>
                  <m:oMath xmlns:m="http://schemas.openxmlformats.org/officeDocument/2006/math">
                    <m:r>
                      <m:rPr>
                        <m:sty m:val="p"/>
                      </m:rPr>
                      <a:rPr lang="en-US" sz="2400">
                        <a:latin typeface="Cambria Math" panose="02040503050406030204" pitchFamily="18" charset="0"/>
                      </a:rPr>
                      <m:t>x</m:t>
                    </m:r>
                    <m:r>
                      <a:rPr lang="en-US" sz="2400">
                        <a:latin typeface="Cambria Math" panose="02040503050406030204" pitchFamily="18" charset="0"/>
                      </a:rPr>
                      <m:t>,</m:t>
                    </m:r>
                    <m:r>
                      <m:rPr>
                        <m:sty m:val="p"/>
                      </m:rPr>
                      <a:rPr lang="en-US" sz="2400">
                        <a:latin typeface="Cambria Math" panose="02040503050406030204" pitchFamily="18" charset="0"/>
                      </a:rPr>
                      <m:t>y</m:t>
                    </m:r>
                  </m:oMath>
                </a14:m>
                <a:r>
                  <a:rPr lang="en-US" sz="2400" dirty="0"/>
                  <a:t> and </a:t>
                </a:r>
                <a14:m>
                  <m:oMath xmlns:m="http://schemas.openxmlformats.org/officeDocument/2006/math">
                    <m:r>
                      <m:rPr>
                        <m:sty m:val="p"/>
                      </m:rPr>
                      <a:rPr lang="en-US" sz="2400">
                        <a:latin typeface="Cambria Math" panose="02040503050406030204" pitchFamily="18" charset="0"/>
                      </a:rPr>
                      <m:t>z</m:t>
                    </m:r>
                  </m:oMath>
                </a14:m>
                <a:r>
                  <a:rPr lang="en-US" sz="2400" dirty="0"/>
                  <a:t> in </a:t>
                </a:r>
                <a14:m>
                  <m:oMath xmlns:m="http://schemas.openxmlformats.org/officeDocument/2006/math">
                    <m:r>
                      <m:rPr>
                        <m:sty m:val="p"/>
                      </m:rPr>
                      <a:rPr lang="en-US" sz="2400">
                        <a:latin typeface="Cambria Math" panose="02040503050406030204" pitchFamily="18" charset="0"/>
                      </a:rPr>
                      <m:t>A</m:t>
                    </m:r>
                  </m:oMath>
                </a14:m>
                <a:r>
                  <a:rPr lang="en-US" sz="2400" dirty="0"/>
                  <a:t>, if </a:t>
                </a:r>
                <a14:m>
                  <m:oMath xmlns:m="http://schemas.openxmlformats.org/officeDocument/2006/math">
                    <m:r>
                      <a:rPr lang="en-US" sz="2400" i="1" dirty="0">
                        <a:solidFill>
                          <a:srgbClr val="C00000"/>
                        </a:solidFill>
                        <a:latin typeface="Cambria Math" panose="02040503050406030204" pitchFamily="18" charset="0"/>
                      </a:rPr>
                      <m:t>𝑥𝑅𝑦</m:t>
                    </m:r>
                  </m:oMath>
                </a14:m>
                <a:r>
                  <a:rPr lang="en-US" sz="2400" dirty="0"/>
                  <a:t> and </a:t>
                </a:r>
                <a14:m>
                  <m:oMath xmlns:m="http://schemas.openxmlformats.org/officeDocument/2006/math">
                    <m:r>
                      <a:rPr lang="en-US" sz="2400" i="1" dirty="0">
                        <a:solidFill>
                          <a:srgbClr val="C00000"/>
                        </a:solidFill>
                        <a:latin typeface="Cambria Math" panose="02040503050406030204" pitchFamily="18" charset="0"/>
                      </a:rPr>
                      <m:t>𝑦</m:t>
                    </m:r>
                    <m:r>
                      <a:rPr lang="en-US" sz="2400" i="1" dirty="0" err="1">
                        <a:solidFill>
                          <a:srgbClr val="C00000"/>
                        </a:solidFill>
                        <a:latin typeface="Cambria Math" panose="02040503050406030204" pitchFamily="18" charset="0"/>
                      </a:rPr>
                      <m:t>𝑅𝑧</m:t>
                    </m:r>
                  </m:oMath>
                </a14:m>
                <a:r>
                  <a:rPr lang="en-US" sz="2400" dirty="0"/>
                  <a:t>, then </a:t>
                </a:r>
                <a14:m>
                  <m:oMath xmlns:m="http://schemas.openxmlformats.org/officeDocument/2006/math">
                    <m:r>
                      <a:rPr lang="en-US" sz="2400" i="1" dirty="0">
                        <a:solidFill>
                          <a:srgbClr val="C00000"/>
                        </a:solidFill>
                        <a:latin typeface="Cambria Math" panose="02040503050406030204" pitchFamily="18" charset="0"/>
                      </a:rPr>
                      <m:t>𝑥</m:t>
                    </m:r>
                    <m:r>
                      <a:rPr lang="en-US" sz="2400" i="1" dirty="0" err="1">
                        <a:solidFill>
                          <a:srgbClr val="C00000"/>
                        </a:solidFill>
                        <a:latin typeface="Cambria Math" panose="02040503050406030204" pitchFamily="18" charset="0"/>
                      </a:rPr>
                      <m:t>𝑅𝑧</m:t>
                    </m:r>
                    <m:r>
                      <a:rPr lang="en-US" sz="2400" i="1" dirty="0">
                        <a:solidFill>
                          <a:srgbClr val="C00000"/>
                        </a:solidFill>
                        <a:latin typeface="Cambria Math" panose="02040503050406030204" pitchFamily="18" charset="0"/>
                      </a:rPr>
                      <m:t>.</m:t>
                    </m:r>
                  </m:oMath>
                </a14:m>
                <a:endParaRPr lang="en-US" sz="2400" dirty="0">
                  <a:solidFill>
                    <a:srgbClr val="FF0000"/>
                  </a:solidFill>
                </a:endParaRPr>
              </a:p>
              <a:p>
                <a:pPr marL="857250" lvl="1" indent="-457200">
                  <a:buFont typeface="+mj-lt"/>
                  <a:buAutoNum type="arabicPeriod"/>
                </a:pP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an </a:t>
                </a:r>
                <a:r>
                  <a:rPr lang="en-US" sz="2400" dirty="0">
                    <a:solidFill>
                      <a:srgbClr val="C00000"/>
                    </a:solidFill>
                  </a:rPr>
                  <a:t>equivalence</a:t>
                </a:r>
                <a:r>
                  <a:rPr lang="en-US" sz="2400" dirty="0">
                    <a:solidFill>
                      <a:schemeClr val="tx2"/>
                    </a:solidFill>
                  </a:rPr>
                  <a:t> </a:t>
                </a:r>
                <a:r>
                  <a:rPr lang="en-US" sz="2400" dirty="0"/>
                  <a:t>relation on </a:t>
                </a:r>
                <a14:m>
                  <m:oMath xmlns:m="http://schemas.openxmlformats.org/officeDocument/2006/math">
                    <m:r>
                      <m:rPr>
                        <m:sty m:val="p"/>
                      </m:rPr>
                      <a:rPr lang="en-US" sz="2400">
                        <a:latin typeface="Cambria Math" panose="02040503050406030204" pitchFamily="18" charset="0"/>
                      </a:rPr>
                      <m:t>A</m:t>
                    </m:r>
                  </m:oMath>
                </a14:m>
                <a:r>
                  <a:rPr lang="en-US" sz="2400" dirty="0"/>
                  <a:t>, if </a:t>
                </a:r>
                <a14:m>
                  <m:oMath xmlns:m="http://schemas.openxmlformats.org/officeDocument/2006/math">
                    <m:r>
                      <m:rPr>
                        <m:sty m:val="p"/>
                      </m:rPr>
                      <a:rPr lang="en-US" sz="2400">
                        <a:latin typeface="Cambria Math" panose="02040503050406030204" pitchFamily="18" charset="0"/>
                        <a:ea typeface="Cambria Math" panose="02040503050406030204" pitchFamily="18" charset="0"/>
                      </a:rPr>
                      <m:t>R</m:t>
                    </m:r>
                  </m:oMath>
                </a14:m>
                <a:r>
                  <a:rPr lang="en-US" sz="2400" dirty="0"/>
                  <a:t> is </a:t>
                </a:r>
                <a:r>
                  <a:rPr lang="en-US" sz="2400" dirty="0">
                    <a:solidFill>
                      <a:srgbClr val="C00000"/>
                    </a:solidFill>
                  </a:rPr>
                  <a:t>reflexive</a:t>
                </a:r>
                <a:r>
                  <a:rPr lang="en-US" sz="2400" dirty="0"/>
                  <a:t>, </a:t>
                </a:r>
                <a:r>
                  <a:rPr lang="en-US" sz="2400" dirty="0">
                    <a:solidFill>
                      <a:srgbClr val="C00000"/>
                    </a:solidFill>
                  </a:rPr>
                  <a:t>symmetric</a:t>
                </a:r>
                <a:r>
                  <a:rPr lang="en-US" sz="2400" dirty="0"/>
                  <a:t> and </a:t>
                </a:r>
                <a:r>
                  <a:rPr lang="en-US" sz="2400" dirty="0">
                    <a:solidFill>
                      <a:srgbClr val="C00000"/>
                    </a:solidFill>
                  </a:rPr>
                  <a:t>transitive</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3399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Equivalence Relation</a:t>
            </a:r>
          </a:p>
        </p:txBody>
      </p:sp>
      <p:sp>
        <p:nvSpPr>
          <p:cNvPr id="3" name="Content Placeholder 2"/>
          <p:cNvSpPr>
            <a:spLocks noGrp="1"/>
          </p:cNvSpPr>
          <p:nvPr>
            <p:ph idx="1"/>
          </p:nvPr>
        </p:nvSpPr>
        <p:spPr/>
        <p:txBody>
          <a:bodyPr/>
          <a:lstStyle/>
          <a:p>
            <a:r>
              <a:rPr lang="en-US" dirty="0">
                <a:solidFill>
                  <a:srgbClr val="0E47A1"/>
                </a:solidFill>
              </a:rPr>
              <a:t>A={a, b}, R={(a, a), (b, b), (a, b), (b, a)}</a:t>
            </a:r>
          </a:p>
          <a:p>
            <a:pPr marL="1277937" indent="-342900"/>
            <a:r>
              <a:rPr lang="en-US" dirty="0"/>
              <a:t>Reflexive: {(a, a),(b, b)} </a:t>
            </a:r>
          </a:p>
          <a:p>
            <a:pPr marL="1277937" indent="-342900"/>
            <a:r>
              <a:rPr lang="en-US" dirty="0"/>
              <a:t>Symmetric: {(a, b), (b, a)}</a:t>
            </a:r>
          </a:p>
          <a:p>
            <a:pPr marL="1277937" indent="-342900"/>
            <a:r>
              <a:rPr lang="en-US" dirty="0"/>
              <a:t>Transitive: {(a, </a:t>
            </a:r>
            <a:r>
              <a:rPr lang="en-US" dirty="0">
                <a:solidFill>
                  <a:srgbClr val="C00000"/>
                </a:solidFill>
              </a:rPr>
              <a:t>a</a:t>
            </a:r>
            <a:r>
              <a:rPr lang="en-US" dirty="0"/>
              <a:t>), (</a:t>
            </a:r>
            <a:r>
              <a:rPr lang="en-US" dirty="0">
                <a:solidFill>
                  <a:srgbClr val="C00000"/>
                </a:solidFill>
              </a:rPr>
              <a:t>a</a:t>
            </a:r>
            <a:r>
              <a:rPr lang="en-US" dirty="0"/>
              <a:t>, b), (a, b)</a:t>
            </a:r>
          </a:p>
          <a:p>
            <a:pPr marL="857250" indent="0" defTabSz="1314450">
              <a:buNone/>
            </a:pPr>
            <a:r>
              <a:rPr lang="en-US" dirty="0"/>
              <a:t>		(b, </a:t>
            </a:r>
            <a:r>
              <a:rPr lang="en-US" dirty="0">
                <a:solidFill>
                  <a:srgbClr val="C00000"/>
                </a:solidFill>
              </a:rPr>
              <a:t>b</a:t>
            </a:r>
            <a:r>
              <a:rPr lang="en-US" dirty="0"/>
              <a:t>), (</a:t>
            </a:r>
            <a:r>
              <a:rPr lang="en-US" dirty="0">
                <a:solidFill>
                  <a:srgbClr val="C00000"/>
                </a:solidFill>
              </a:rPr>
              <a:t>b</a:t>
            </a:r>
            <a:r>
              <a:rPr lang="en-US" dirty="0"/>
              <a:t>, a), (b, a)</a:t>
            </a:r>
          </a:p>
          <a:p>
            <a:pPr marL="857250" indent="0" defTabSz="1314450">
              <a:buNone/>
            </a:pPr>
            <a:r>
              <a:rPr lang="en-US" dirty="0"/>
              <a:t>		(a, </a:t>
            </a:r>
            <a:r>
              <a:rPr lang="en-US" dirty="0">
                <a:solidFill>
                  <a:srgbClr val="C00000"/>
                </a:solidFill>
              </a:rPr>
              <a:t>b</a:t>
            </a:r>
            <a:r>
              <a:rPr lang="en-US" dirty="0"/>
              <a:t>), (</a:t>
            </a:r>
            <a:r>
              <a:rPr lang="en-US" dirty="0">
                <a:solidFill>
                  <a:srgbClr val="C00000"/>
                </a:solidFill>
              </a:rPr>
              <a:t>b</a:t>
            </a:r>
            <a:r>
              <a:rPr lang="en-US" dirty="0"/>
              <a:t>, b), (a, b)</a:t>
            </a:r>
          </a:p>
          <a:p>
            <a:pPr marL="857250" indent="0" defTabSz="1314450">
              <a:buNone/>
            </a:pPr>
            <a:r>
              <a:rPr lang="en-US" dirty="0"/>
              <a:t>		(a, </a:t>
            </a:r>
            <a:r>
              <a:rPr lang="en-US" dirty="0">
                <a:solidFill>
                  <a:srgbClr val="C00000"/>
                </a:solidFill>
              </a:rPr>
              <a:t>b</a:t>
            </a:r>
            <a:r>
              <a:rPr lang="en-US" dirty="0"/>
              <a:t>), (</a:t>
            </a:r>
            <a:r>
              <a:rPr lang="en-US" dirty="0">
                <a:solidFill>
                  <a:srgbClr val="C00000"/>
                </a:solidFill>
              </a:rPr>
              <a:t>b</a:t>
            </a:r>
            <a:r>
              <a:rPr lang="en-US" dirty="0"/>
              <a:t>, a), (a, a)</a:t>
            </a:r>
          </a:p>
          <a:p>
            <a:pPr marL="857250" indent="1771650" defTabSz="1314450">
              <a:buNone/>
            </a:pPr>
            <a:r>
              <a:rPr lang="en-US" dirty="0"/>
              <a:t>(b, </a:t>
            </a:r>
            <a:r>
              <a:rPr lang="en-US" dirty="0">
                <a:solidFill>
                  <a:srgbClr val="C00000"/>
                </a:solidFill>
              </a:rPr>
              <a:t>a</a:t>
            </a:r>
            <a:r>
              <a:rPr lang="en-US" dirty="0"/>
              <a:t>), (</a:t>
            </a:r>
            <a:r>
              <a:rPr lang="en-US" dirty="0">
                <a:solidFill>
                  <a:srgbClr val="C00000"/>
                </a:solidFill>
              </a:rPr>
              <a:t>a</a:t>
            </a:r>
            <a:r>
              <a:rPr lang="en-US" dirty="0"/>
              <a:t>, b), (b, b)</a:t>
            </a:r>
          </a:p>
          <a:p>
            <a:pPr marL="857250" indent="1771650" defTabSz="1314450">
              <a:buNone/>
            </a:pPr>
            <a:r>
              <a:rPr lang="en-US" dirty="0"/>
              <a:t>(b, </a:t>
            </a:r>
            <a:r>
              <a:rPr lang="en-US" dirty="0">
                <a:solidFill>
                  <a:srgbClr val="C00000"/>
                </a:solidFill>
              </a:rPr>
              <a:t>a</a:t>
            </a:r>
            <a:r>
              <a:rPr lang="en-US" dirty="0"/>
              <a:t>), (</a:t>
            </a:r>
            <a:r>
              <a:rPr lang="en-US" dirty="0">
                <a:solidFill>
                  <a:srgbClr val="C00000"/>
                </a:solidFill>
              </a:rPr>
              <a:t>a</a:t>
            </a:r>
            <a:r>
              <a:rPr lang="en-US" dirty="0"/>
              <a:t>, a), (b, a)}</a:t>
            </a:r>
          </a:p>
          <a:p>
            <a:pPr defTabSz="1314450"/>
            <a:r>
              <a:rPr lang="en-US" dirty="0"/>
              <a:t>Above relation is </a:t>
            </a:r>
            <a:r>
              <a:rPr lang="en-US" b="1" dirty="0">
                <a:solidFill>
                  <a:srgbClr val="C00000"/>
                </a:solidFill>
              </a:rPr>
              <a:t>Equivalence relation </a:t>
            </a:r>
            <a:r>
              <a:rPr lang="en-US" dirty="0"/>
              <a:t>because it is Reflexive, symmetric and transitive.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9990" y="2111525"/>
            <a:ext cx="581025" cy="418971"/>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6562" y="1692554"/>
            <a:ext cx="581025" cy="418971"/>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6525" y="1201840"/>
            <a:ext cx="581025" cy="418971"/>
          </a:xfrm>
          <a:prstGeom prst="rect">
            <a:avLst/>
          </a:prstGeom>
        </p:spPr>
      </p:pic>
    </p:spTree>
    <p:extLst>
      <p:ext uri="{BB962C8B-B14F-4D97-AF65-F5344CB8AC3E}">
        <p14:creationId xmlns:p14="http://schemas.microsoft.com/office/powerpoint/2010/main" val="389957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lef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left)">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3" name="Content Placeholder 2"/>
          <p:cNvSpPr>
            <a:spLocks noGrp="1"/>
          </p:cNvSpPr>
          <p:nvPr>
            <p:ph idx="1"/>
          </p:nvPr>
        </p:nvSpPr>
        <p:spPr/>
        <p:txBody>
          <a:bodyPr/>
          <a:lstStyle/>
          <a:p>
            <a:pPr marL="457200" indent="-457200">
              <a:buFont typeface="+mj-lt"/>
              <a:buAutoNum type="arabicPeriod"/>
            </a:pPr>
            <a:r>
              <a:rPr lang="en-US" dirty="0"/>
              <a:t>A={1, 2, 3}, R={(1, 2), (1, 1), (2, 1), (2, 2), (3, 2), (3, 3)} is equivalent relation?</a:t>
            </a:r>
          </a:p>
          <a:p>
            <a:pPr marL="457200" indent="-457200">
              <a:buFont typeface="+mj-lt"/>
              <a:buAutoNum type="arabicPeriod"/>
            </a:pPr>
            <a:r>
              <a:rPr lang="en-US" dirty="0"/>
              <a:t>A={1, 2, 3, 4}, R={(1, 1), (2, 2), (2, 3), (3, 2), (4, 2), (4, 4)} is equivalent relation?</a:t>
            </a:r>
          </a:p>
          <a:p>
            <a:pPr marL="457200" indent="-457200">
              <a:buFont typeface="+mj-lt"/>
              <a:buAutoNum type="arabicPeriod"/>
            </a:pPr>
            <a:r>
              <a:rPr lang="en-US" dirty="0"/>
              <a:t>A={0, 1, 2}, R={(0, 0), (1, 1), (2, 2), (1, 0), (2, 1)} is equivalent relation?</a:t>
            </a:r>
          </a:p>
          <a:p>
            <a:endParaRPr lang="en-US" dirty="0"/>
          </a:p>
        </p:txBody>
      </p:sp>
    </p:spTree>
    <p:extLst>
      <p:ext uri="{BB962C8B-B14F-4D97-AF65-F5344CB8AC3E}">
        <p14:creationId xmlns:p14="http://schemas.microsoft.com/office/powerpoint/2010/main" val="17313556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Proof</a:t>
            </a:r>
          </a:p>
        </p:txBody>
      </p:sp>
    </p:spTree>
    <p:extLst>
      <p:ext uri="{BB962C8B-B14F-4D97-AF65-F5344CB8AC3E}">
        <p14:creationId xmlns:p14="http://schemas.microsoft.com/office/powerpoint/2010/main" val="15053490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p:sp>
        <p:nvSpPr>
          <p:cNvPr id="3" name="Content Placeholder 2"/>
          <p:cNvSpPr>
            <a:spLocks noGrp="1"/>
          </p:cNvSpPr>
          <p:nvPr>
            <p:ph idx="1"/>
          </p:nvPr>
        </p:nvSpPr>
        <p:spPr/>
        <p:txBody>
          <a:bodyPr/>
          <a:lstStyle/>
          <a:p>
            <a:r>
              <a:rPr lang="en-US" dirty="0"/>
              <a:t>A proof of a statement is essentially just a </a:t>
            </a:r>
            <a:r>
              <a:rPr lang="en-US" dirty="0">
                <a:solidFill>
                  <a:srgbClr val="C00000"/>
                </a:solidFill>
              </a:rPr>
              <a:t>convincing argument </a:t>
            </a:r>
            <a:r>
              <a:rPr lang="en-US" dirty="0"/>
              <a:t>that </a:t>
            </a:r>
            <a:r>
              <a:rPr lang="en-US" dirty="0">
                <a:solidFill>
                  <a:srgbClr val="C00000"/>
                </a:solidFill>
              </a:rPr>
              <a:t>the statement is true</a:t>
            </a:r>
            <a:r>
              <a:rPr lang="en-US" dirty="0"/>
              <a:t>.</a:t>
            </a:r>
          </a:p>
          <a:p>
            <a:r>
              <a:rPr lang="en-US" dirty="0"/>
              <a:t>A typical step in proof is to derive some statement from:</a:t>
            </a:r>
          </a:p>
          <a:p>
            <a:pPr marL="1257300" lvl="2" indent="-457200">
              <a:buFont typeface="+mj-lt"/>
              <a:buAutoNum type="arabicPeriod"/>
            </a:pPr>
            <a:r>
              <a:rPr lang="en-US" sz="2400" dirty="0">
                <a:solidFill>
                  <a:srgbClr val="0E47A1"/>
                </a:solidFill>
              </a:rPr>
              <a:t>Assumptions or hypotheses</a:t>
            </a:r>
          </a:p>
          <a:p>
            <a:pPr marL="1257300" lvl="2" indent="-457200">
              <a:buFont typeface="+mj-lt"/>
              <a:buAutoNum type="arabicPeriod"/>
            </a:pPr>
            <a:r>
              <a:rPr lang="en-US" sz="2400" dirty="0">
                <a:solidFill>
                  <a:srgbClr val="0E47A1"/>
                </a:solidFill>
              </a:rPr>
              <a:t>Statements that have already been derived</a:t>
            </a:r>
          </a:p>
          <a:p>
            <a:pPr marL="1257300" lvl="2" indent="-457200">
              <a:buFont typeface="+mj-lt"/>
              <a:buAutoNum type="arabicPeriod"/>
            </a:pPr>
            <a:r>
              <a:rPr lang="en-US" sz="2400" dirty="0">
                <a:solidFill>
                  <a:srgbClr val="0E47A1"/>
                </a:solidFill>
              </a:rPr>
              <a:t>Other generally accepted facts</a:t>
            </a:r>
          </a:p>
          <a:p>
            <a:pPr indent="-342900"/>
            <a:r>
              <a:rPr lang="en-US" dirty="0"/>
              <a:t>There are several methods for establishing a proof, some of them are:</a:t>
            </a:r>
          </a:p>
          <a:p>
            <a:pPr marL="1257300" lvl="2" indent="-457200">
              <a:buFont typeface="+mj-lt"/>
              <a:buAutoNum type="arabicPeriod"/>
            </a:pPr>
            <a:r>
              <a:rPr lang="en-US" sz="2200" dirty="0">
                <a:solidFill>
                  <a:schemeClr val="accent1">
                    <a:lumMod val="75000"/>
                  </a:schemeClr>
                </a:solidFill>
              </a:rPr>
              <a:t> </a:t>
            </a:r>
            <a:r>
              <a:rPr lang="en-US" sz="2400" dirty="0">
                <a:solidFill>
                  <a:srgbClr val="0E47A1"/>
                </a:solidFill>
              </a:rPr>
              <a:t>Direct proof</a:t>
            </a:r>
          </a:p>
          <a:p>
            <a:pPr marL="1257300" lvl="2" indent="-457200">
              <a:buFont typeface="+mj-lt"/>
              <a:buAutoNum type="arabicPeriod"/>
            </a:pPr>
            <a:r>
              <a:rPr lang="en-US" sz="2400" dirty="0">
                <a:solidFill>
                  <a:srgbClr val="0E47A1"/>
                </a:solidFill>
              </a:rPr>
              <a:t> By contradiction</a:t>
            </a:r>
          </a:p>
          <a:p>
            <a:pPr marL="1257300" lvl="2" indent="-457200">
              <a:buFont typeface="+mj-lt"/>
              <a:buAutoNum type="arabicPeriod"/>
            </a:pPr>
            <a:r>
              <a:rPr lang="en-US" sz="2400" dirty="0">
                <a:solidFill>
                  <a:srgbClr val="0E47A1"/>
                </a:solidFill>
              </a:rPr>
              <a:t> By mathematical induction</a:t>
            </a:r>
          </a:p>
          <a:p>
            <a:endParaRPr lang="en-US" dirty="0"/>
          </a:p>
        </p:txBody>
      </p:sp>
    </p:spTree>
    <p:extLst>
      <p:ext uri="{BB962C8B-B14F-4D97-AF65-F5344CB8AC3E}">
        <p14:creationId xmlns:p14="http://schemas.microsoft.com/office/powerpoint/2010/main" val="5039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lstStyle/>
          <a:p>
            <a:r>
              <a:rPr lang="en-US" dirty="0"/>
              <a:t>Our main purpose is to determine:</a:t>
            </a:r>
          </a:p>
          <a:p>
            <a:pPr marL="1001712" lvl="1" indent="-457200">
              <a:buFont typeface="+mj-lt"/>
              <a:buAutoNum type="arabicPeriod"/>
            </a:pPr>
            <a:r>
              <a:rPr lang="en-US" sz="2200" dirty="0"/>
              <a:t>What </a:t>
            </a:r>
            <a:r>
              <a:rPr lang="en-US" sz="2200" dirty="0">
                <a:solidFill>
                  <a:srgbClr val="C00000"/>
                </a:solidFill>
              </a:rPr>
              <a:t>can and can’t be </a:t>
            </a:r>
            <a:r>
              <a:rPr lang="en-US" sz="2200" dirty="0"/>
              <a:t>computed?</a:t>
            </a:r>
          </a:p>
          <a:p>
            <a:pPr marL="1001712" lvl="1" indent="-457200">
              <a:buFont typeface="+mj-lt"/>
              <a:buAutoNum type="arabicPeriod"/>
            </a:pPr>
            <a:r>
              <a:rPr lang="en-US" sz="2200" dirty="0"/>
              <a:t>How </a:t>
            </a:r>
            <a:r>
              <a:rPr lang="en-US" sz="2200" dirty="0">
                <a:solidFill>
                  <a:srgbClr val="C00000"/>
                </a:solidFill>
              </a:rPr>
              <a:t>quickly</a:t>
            </a:r>
            <a:r>
              <a:rPr lang="en-US" sz="2200" dirty="0"/>
              <a:t>?</a:t>
            </a:r>
          </a:p>
          <a:p>
            <a:pPr marL="1001712" lvl="1" indent="-457200">
              <a:buFont typeface="+mj-lt"/>
              <a:buAutoNum type="arabicPeriod"/>
            </a:pPr>
            <a:r>
              <a:rPr lang="en-US" sz="2200" dirty="0"/>
              <a:t>With how much </a:t>
            </a:r>
            <a:r>
              <a:rPr lang="en-US" sz="2200" dirty="0">
                <a:solidFill>
                  <a:srgbClr val="C00000"/>
                </a:solidFill>
              </a:rPr>
              <a:t>memory</a:t>
            </a:r>
            <a:r>
              <a:rPr lang="en-US" sz="2200" dirty="0"/>
              <a:t>?</a:t>
            </a:r>
          </a:p>
          <a:p>
            <a:pPr marL="1001712" lvl="1" indent="-457200">
              <a:buFont typeface="+mj-lt"/>
              <a:buAutoNum type="arabicPeriod"/>
            </a:pPr>
            <a:r>
              <a:rPr lang="en-US" sz="2200" dirty="0"/>
              <a:t>On which </a:t>
            </a:r>
            <a:r>
              <a:rPr lang="en-US" sz="2200" dirty="0">
                <a:solidFill>
                  <a:srgbClr val="C00000"/>
                </a:solidFill>
              </a:rPr>
              <a:t>type of computational model</a:t>
            </a:r>
            <a:r>
              <a:rPr lang="en-US" sz="2200" dirty="0"/>
              <a:t>?</a:t>
            </a:r>
          </a:p>
          <a:p>
            <a:pPr>
              <a:lnSpc>
                <a:spcPct val="100000"/>
              </a:lnSpc>
            </a:pPr>
            <a:r>
              <a:rPr lang="en-US" dirty="0"/>
              <a:t>Can we solve following problem? </a:t>
            </a:r>
          </a:p>
          <a:p>
            <a:pPr>
              <a:lnSpc>
                <a:spcPct val="100000"/>
              </a:lnSpc>
            </a:pPr>
            <a:endParaRPr lang="en-US" dirty="0"/>
          </a:p>
          <a:p>
            <a:pPr marL="544512" lvl="1" indent="0">
              <a:lnSpc>
                <a:spcPct val="100000"/>
              </a:lnSpc>
              <a:buNone/>
            </a:pPr>
            <a:endParaRPr lang="en-US" sz="2200" dirty="0"/>
          </a:p>
        </p:txBody>
      </p:sp>
      <p:sp>
        <p:nvSpPr>
          <p:cNvPr id="21" name="Rectangle 20">
            <a:extLst>
              <a:ext uri="{FF2B5EF4-FFF2-40B4-BE49-F238E27FC236}">
                <a16:creationId xmlns:a16="http://schemas.microsoft.com/office/drawing/2014/main" id="{3270B09B-59C0-7FF2-6B69-DA19732361B2}"/>
              </a:ext>
            </a:extLst>
          </p:cNvPr>
          <p:cNvSpPr/>
          <p:nvPr/>
        </p:nvSpPr>
        <p:spPr>
          <a:xfrm>
            <a:off x="271383" y="3608673"/>
            <a:ext cx="3577390"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47A1"/>
                </a:solidFill>
              </a:rPr>
              <a:t>Accepts all binary strings ends with 0 </a:t>
            </a:r>
          </a:p>
        </p:txBody>
      </p:sp>
      <p:sp>
        <p:nvSpPr>
          <p:cNvPr id="22" name="Rectangle 21">
            <a:extLst>
              <a:ext uri="{FF2B5EF4-FFF2-40B4-BE49-F238E27FC236}">
                <a16:creationId xmlns:a16="http://schemas.microsoft.com/office/drawing/2014/main" id="{87ECFC94-BC1E-D4E2-7EF2-0FD38856B064}"/>
              </a:ext>
            </a:extLst>
          </p:cNvPr>
          <p:cNvSpPr/>
          <p:nvPr/>
        </p:nvSpPr>
        <p:spPr>
          <a:xfrm>
            <a:off x="-325354" y="4338432"/>
            <a:ext cx="3577390"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47A1"/>
                </a:solidFill>
              </a:rPr>
              <a:t>Accepts all valid C code  </a:t>
            </a:r>
          </a:p>
        </p:txBody>
      </p:sp>
      <p:sp>
        <p:nvSpPr>
          <p:cNvPr id="23" name="Rectangle 22">
            <a:extLst>
              <a:ext uri="{FF2B5EF4-FFF2-40B4-BE49-F238E27FC236}">
                <a16:creationId xmlns:a16="http://schemas.microsoft.com/office/drawing/2014/main" id="{D871357B-F308-0486-BD11-E7F78705F6A1}"/>
              </a:ext>
            </a:extLst>
          </p:cNvPr>
          <p:cNvSpPr/>
          <p:nvPr/>
        </p:nvSpPr>
        <p:spPr>
          <a:xfrm>
            <a:off x="188660" y="5068191"/>
            <a:ext cx="5379283"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47A1"/>
                </a:solidFill>
              </a:rPr>
              <a:t>Accepts all valid C code and never goes to infinite loop  </a:t>
            </a:r>
          </a:p>
        </p:txBody>
      </p:sp>
      <p:sp>
        <p:nvSpPr>
          <p:cNvPr id="24" name="Rectangle 23">
            <a:extLst>
              <a:ext uri="{FF2B5EF4-FFF2-40B4-BE49-F238E27FC236}">
                <a16:creationId xmlns:a16="http://schemas.microsoft.com/office/drawing/2014/main" id="{B41DDF71-637C-E93E-C970-4862C3FC6823}"/>
              </a:ext>
            </a:extLst>
          </p:cNvPr>
          <p:cNvSpPr/>
          <p:nvPr/>
        </p:nvSpPr>
        <p:spPr>
          <a:xfrm>
            <a:off x="7881658" y="3869665"/>
            <a:ext cx="1339516" cy="851217"/>
          </a:xfrm>
          <a:prstGeom prst="rect">
            <a:avLst/>
          </a:prstGeom>
          <a:noFill/>
          <a:ln w="19050">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Think</a:t>
            </a:r>
          </a:p>
        </p:txBody>
      </p:sp>
      <p:cxnSp>
        <p:nvCxnSpPr>
          <p:cNvPr id="25" name="Straight Arrow Connector 24">
            <a:extLst>
              <a:ext uri="{FF2B5EF4-FFF2-40B4-BE49-F238E27FC236}">
                <a16:creationId xmlns:a16="http://schemas.microsoft.com/office/drawing/2014/main" id="{BB911C73-EE33-75F8-37A5-6F8AA4F64B50}"/>
              </a:ext>
            </a:extLst>
          </p:cNvPr>
          <p:cNvCxnSpPr>
            <a:cxnSpLocks/>
          </p:cNvCxnSpPr>
          <p:nvPr/>
        </p:nvCxnSpPr>
        <p:spPr>
          <a:xfrm>
            <a:off x="7007364" y="4295274"/>
            <a:ext cx="874294" cy="0"/>
          </a:xfrm>
          <a:prstGeom prst="straightConnector1">
            <a:avLst/>
          </a:prstGeom>
          <a:ln w="1905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11743D3-532E-4A3F-385D-BC792A354760}"/>
              </a:ext>
            </a:extLst>
          </p:cNvPr>
          <p:cNvSpPr/>
          <p:nvPr/>
        </p:nvSpPr>
        <p:spPr>
          <a:xfrm>
            <a:off x="5539510" y="4006516"/>
            <a:ext cx="2342148"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47A1"/>
                </a:solidFill>
              </a:rPr>
              <a:t>Input</a:t>
            </a:r>
          </a:p>
        </p:txBody>
      </p:sp>
      <p:cxnSp>
        <p:nvCxnSpPr>
          <p:cNvPr id="27" name="Straight Arrow Connector 26">
            <a:extLst>
              <a:ext uri="{FF2B5EF4-FFF2-40B4-BE49-F238E27FC236}">
                <a16:creationId xmlns:a16="http://schemas.microsoft.com/office/drawing/2014/main" id="{47FD7A58-9BFD-E8C2-8084-3E4D43A8111F}"/>
              </a:ext>
            </a:extLst>
          </p:cNvPr>
          <p:cNvCxnSpPr>
            <a:stCxn id="24" idx="3"/>
          </p:cNvCxnSpPr>
          <p:nvPr/>
        </p:nvCxnSpPr>
        <p:spPr>
          <a:xfrm flipV="1">
            <a:off x="9221174" y="3630020"/>
            <a:ext cx="751136" cy="665254"/>
          </a:xfrm>
          <a:prstGeom prst="straightConnector1">
            <a:avLst/>
          </a:prstGeom>
          <a:ln w="19050">
            <a:solidFill>
              <a:srgbClr val="0E47A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2207CA-1459-0777-9692-3AF97EFD98B5}"/>
              </a:ext>
            </a:extLst>
          </p:cNvPr>
          <p:cNvCxnSpPr>
            <a:stCxn id="24" idx="3"/>
          </p:cNvCxnSpPr>
          <p:nvPr/>
        </p:nvCxnSpPr>
        <p:spPr>
          <a:xfrm>
            <a:off x="9221174" y="4295274"/>
            <a:ext cx="751136" cy="537903"/>
          </a:xfrm>
          <a:prstGeom prst="straightConnector1">
            <a:avLst/>
          </a:prstGeom>
          <a:ln w="19050">
            <a:solidFill>
              <a:srgbClr val="0E47A1"/>
            </a:solidFill>
            <a:tailEnd type="arrow"/>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A616A17-C31A-F931-5043-AA13A92DEDAA}"/>
              </a:ext>
            </a:extLst>
          </p:cNvPr>
          <p:cNvSpPr/>
          <p:nvPr/>
        </p:nvSpPr>
        <p:spPr>
          <a:xfrm>
            <a:off x="9690240" y="3429000"/>
            <a:ext cx="2342148"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47A1"/>
                </a:solidFill>
              </a:rPr>
              <a:t>Yes (Accept)</a:t>
            </a:r>
          </a:p>
        </p:txBody>
      </p:sp>
      <p:sp>
        <p:nvSpPr>
          <p:cNvPr id="5" name="Rectangle 4">
            <a:extLst>
              <a:ext uri="{FF2B5EF4-FFF2-40B4-BE49-F238E27FC236}">
                <a16:creationId xmlns:a16="http://schemas.microsoft.com/office/drawing/2014/main" id="{D49C98B3-F9EE-6618-2D70-3131C56EA07F}"/>
              </a:ext>
            </a:extLst>
          </p:cNvPr>
          <p:cNvSpPr/>
          <p:nvPr/>
        </p:nvSpPr>
        <p:spPr>
          <a:xfrm>
            <a:off x="9599866" y="4651963"/>
            <a:ext cx="2342148"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E47A1"/>
                </a:solidFill>
              </a:rPr>
              <a:t>No (Reject)</a:t>
            </a:r>
          </a:p>
        </p:txBody>
      </p:sp>
      <p:cxnSp>
        <p:nvCxnSpPr>
          <p:cNvPr id="7" name="Straight Connector 6">
            <a:extLst>
              <a:ext uri="{FF2B5EF4-FFF2-40B4-BE49-F238E27FC236}">
                <a16:creationId xmlns:a16="http://schemas.microsoft.com/office/drawing/2014/main" id="{A43DBCE5-7BC5-3422-AFA4-96D18E0EADF9}"/>
              </a:ext>
            </a:extLst>
          </p:cNvPr>
          <p:cNvCxnSpPr/>
          <p:nvPr/>
        </p:nvCxnSpPr>
        <p:spPr>
          <a:xfrm>
            <a:off x="6024477" y="3191435"/>
            <a:ext cx="0" cy="302110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D2A1BD4-881B-4065-63F1-8C510115BA61}"/>
              </a:ext>
            </a:extLst>
          </p:cNvPr>
          <p:cNvSpPr/>
          <p:nvPr/>
        </p:nvSpPr>
        <p:spPr>
          <a:xfrm>
            <a:off x="7444511" y="5110355"/>
            <a:ext cx="2342148" cy="577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Mathematical Model</a:t>
            </a:r>
          </a:p>
        </p:txBody>
      </p:sp>
    </p:spTree>
    <p:extLst>
      <p:ext uri="{BB962C8B-B14F-4D97-AF65-F5344CB8AC3E}">
        <p14:creationId xmlns:p14="http://schemas.microsoft.com/office/powerpoint/2010/main" val="3491578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par>
                                <p:cTn id="52" presetID="22" presetClass="entr" presetSubtype="4"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down)">
                                      <p:cBhvr>
                                        <p:cTn id="54" dur="500"/>
                                        <p:tgtEl>
                                          <p:spTgt spid="2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down)">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wipe(down)">
                                      <p:cBhvr>
                                        <p:cTn id="64" dur="500"/>
                                        <p:tgtEl>
                                          <p:spTgt spid="2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wipe(down)">
                                      <p:cBhvr>
                                        <p:cTn id="72" dur="500"/>
                                        <p:tgtEl>
                                          <p:spTgt spid="4"/>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left)">
                                      <p:cBhvr>
                                        <p:cTn id="75" dur="500"/>
                                        <p:tgtEl>
                                          <p:spTgt spid="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down)">
                                      <p:cBhvr>
                                        <p:cTn id="8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animBg="1"/>
      <p:bldP spid="26" grpId="0"/>
      <p:bldP spid="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Product of Two Odd Integers is Odd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1" dirty="0">
                    <a:solidFill>
                      <a:srgbClr val="0E47A1"/>
                    </a:solidFill>
                  </a:rPr>
                  <a:t>Prove: For any integer </a:t>
                </a:r>
                <a14:m>
                  <m:oMath xmlns:m="http://schemas.openxmlformats.org/officeDocument/2006/math">
                    <m:r>
                      <a:rPr lang="en-US" b="1" i="1">
                        <a:solidFill>
                          <a:srgbClr val="0E47A1"/>
                        </a:solidFill>
                        <a:latin typeface="Cambria Math" panose="02040503050406030204" pitchFamily="18" charset="0"/>
                      </a:rPr>
                      <m:t>𝒂</m:t>
                    </m:r>
                  </m:oMath>
                </a14:m>
                <a:r>
                  <a:rPr lang="en-US" b="1" dirty="0">
                    <a:solidFill>
                      <a:srgbClr val="0E47A1"/>
                    </a:solidFill>
                  </a:rPr>
                  <a:t> and </a:t>
                </a:r>
                <a14:m>
                  <m:oMath xmlns:m="http://schemas.openxmlformats.org/officeDocument/2006/math">
                    <m:r>
                      <a:rPr lang="en-US" b="1" i="1">
                        <a:solidFill>
                          <a:srgbClr val="0E47A1"/>
                        </a:solidFill>
                        <a:latin typeface="Cambria Math" panose="02040503050406030204" pitchFamily="18" charset="0"/>
                      </a:rPr>
                      <m:t>𝒃</m:t>
                    </m:r>
                  </m:oMath>
                </a14:m>
                <a:r>
                  <a:rPr lang="en-US" b="1" dirty="0">
                    <a:solidFill>
                      <a:srgbClr val="0E47A1"/>
                    </a:solidFill>
                  </a:rPr>
                  <a:t>, if </a:t>
                </a:r>
                <a14:m>
                  <m:oMath xmlns:m="http://schemas.openxmlformats.org/officeDocument/2006/math">
                    <m:r>
                      <a:rPr lang="en-US" b="1" i="1">
                        <a:solidFill>
                          <a:srgbClr val="0E47A1"/>
                        </a:solidFill>
                        <a:latin typeface="Cambria Math" panose="02040503050406030204" pitchFamily="18" charset="0"/>
                      </a:rPr>
                      <m:t>𝒂</m:t>
                    </m:r>
                  </m:oMath>
                </a14:m>
                <a:r>
                  <a:rPr lang="en-US" b="1" dirty="0">
                    <a:solidFill>
                      <a:srgbClr val="0E47A1"/>
                    </a:solidFill>
                  </a:rPr>
                  <a:t> and </a:t>
                </a:r>
                <a14:m>
                  <m:oMath xmlns:m="http://schemas.openxmlformats.org/officeDocument/2006/math">
                    <m:r>
                      <a:rPr lang="en-US" b="1" i="1">
                        <a:solidFill>
                          <a:srgbClr val="0E47A1"/>
                        </a:solidFill>
                        <a:latin typeface="Cambria Math" panose="02040503050406030204" pitchFamily="18" charset="0"/>
                      </a:rPr>
                      <m:t>𝒃</m:t>
                    </m:r>
                  </m:oMath>
                </a14:m>
                <a:r>
                  <a:rPr lang="en-US" b="1" dirty="0">
                    <a:solidFill>
                      <a:srgbClr val="0E47A1"/>
                    </a:solidFill>
                  </a:rPr>
                  <a:t> are odd, then </a:t>
                </a:r>
                <a14:m>
                  <m:oMath xmlns:m="http://schemas.openxmlformats.org/officeDocument/2006/math">
                    <m:r>
                      <a:rPr lang="en-US" b="1" i="1">
                        <a:solidFill>
                          <a:srgbClr val="0E47A1"/>
                        </a:solidFill>
                        <a:latin typeface="Cambria Math" panose="02040503050406030204" pitchFamily="18" charset="0"/>
                      </a:rPr>
                      <m:t>𝒂𝒃</m:t>
                    </m:r>
                  </m:oMath>
                </a14:m>
                <a:r>
                  <a:rPr lang="en-US" b="1" dirty="0">
                    <a:solidFill>
                      <a:srgbClr val="0E47A1"/>
                    </a:solidFill>
                  </a:rPr>
                  <a:t> is odd.</a:t>
                </a:r>
              </a:p>
              <a:p>
                <a:pPr marL="1308099" lvl="1" indent="-342900"/>
                <a:r>
                  <a:rPr lang="en-US" dirty="0">
                    <a:solidFill>
                      <a:srgbClr val="C00000"/>
                    </a:solidFill>
                  </a:rPr>
                  <a:t>Assumption: </a:t>
                </a:r>
                <a:r>
                  <a:rPr lang="en-US" dirty="0"/>
                  <a:t>An integer </a:t>
                </a:r>
                <a14:m>
                  <m:oMath xmlns:m="http://schemas.openxmlformats.org/officeDocument/2006/math">
                    <m:r>
                      <a:rPr lang="en-US" i="1">
                        <a:latin typeface="Cambria Math" panose="02040503050406030204" pitchFamily="18" charset="0"/>
                      </a:rPr>
                      <m:t>𝑛</m:t>
                    </m:r>
                  </m:oMath>
                </a14:m>
                <a:r>
                  <a:rPr lang="en-US" dirty="0"/>
                  <a:t> is odd if there exists an integer </a:t>
                </a:r>
                <a14:m>
                  <m:oMath xmlns:m="http://schemas.openxmlformats.org/officeDocument/2006/math">
                    <m:r>
                      <a:rPr lang="en-US" i="1">
                        <a:latin typeface="Cambria Math" panose="02040503050406030204" pitchFamily="18" charset="0"/>
                      </a:rPr>
                      <m:t>𝑥</m:t>
                    </m:r>
                  </m:oMath>
                </a14:m>
                <a:r>
                  <a:rPr lang="en-US" dirty="0"/>
                  <a:t> so that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oMath>
                </a14:m>
                <a:r>
                  <a:rPr lang="en-US" dirty="0"/>
                  <a:t>.</a:t>
                </a:r>
              </a:p>
              <a:p>
                <a:pPr marL="1308099" lvl="1" indent="-342900"/>
                <a:r>
                  <a:rPr lang="en-US" dirty="0"/>
                  <a:t>Let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be any odd integers.</a:t>
                </a:r>
              </a:p>
              <a:p>
                <a:pPr marL="1308099" lvl="1" indent="-342900"/>
                <a:r>
                  <a:rPr lang="en-US" dirty="0"/>
                  <a:t>Then according to definition, there is an integer </a:t>
                </a:r>
                <a14:m>
                  <m:oMath xmlns:m="http://schemas.openxmlformats.org/officeDocument/2006/math">
                    <m:r>
                      <a:rPr lang="en-US" i="1">
                        <a:latin typeface="Cambria Math" panose="02040503050406030204" pitchFamily="18" charset="0"/>
                      </a:rPr>
                      <m:t>𝑥</m:t>
                    </m:r>
                  </m:oMath>
                </a14:m>
                <a:r>
                  <a:rPr lang="en-US" dirty="0"/>
                  <a:t> so that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=2</m:t>
                    </m:r>
                    <m:r>
                      <a:rPr lang="en-US" i="1">
                        <a:latin typeface="Cambria Math" panose="02040503050406030204" pitchFamily="18" charset="0"/>
                      </a:rPr>
                      <m:t>𝑥</m:t>
                    </m:r>
                    <m:r>
                      <a:rPr lang="en-US" i="1">
                        <a:latin typeface="Cambria Math" panose="02040503050406030204" pitchFamily="18" charset="0"/>
                      </a:rPr>
                      <m:t>+1</m:t>
                    </m:r>
                  </m:oMath>
                </a14:m>
                <a:r>
                  <a:rPr lang="en-US" dirty="0"/>
                  <a:t> and there is an integer </a:t>
                </a:r>
                <a14:m>
                  <m:oMath xmlns:m="http://schemas.openxmlformats.org/officeDocument/2006/math">
                    <m:r>
                      <a:rPr lang="en-US" i="1">
                        <a:latin typeface="Cambria Math" panose="02040503050406030204" pitchFamily="18" charset="0"/>
                      </a:rPr>
                      <m:t>𝑦</m:t>
                    </m:r>
                  </m:oMath>
                </a14:m>
                <a:r>
                  <a:rPr lang="en-US" dirty="0"/>
                  <a:t> so that </a:t>
                </a:r>
                <a14:m>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oMath>
                </a14:m>
                <a:endParaRPr lang="en-US" dirty="0"/>
              </a:p>
              <a:p>
                <a:pPr marL="1308099" lvl="1" indent="-342900"/>
                <a:r>
                  <a:rPr lang="en-US" dirty="0"/>
                  <a:t>To show that there is an integer </a:t>
                </a:r>
                <a14:m>
                  <m:oMath xmlns:m="http://schemas.openxmlformats.org/officeDocument/2006/math">
                    <m:r>
                      <a:rPr lang="en-US" i="1">
                        <a:latin typeface="Cambria Math" panose="02040503050406030204" pitchFamily="18" charset="0"/>
                      </a:rPr>
                      <m:t>𝑧</m:t>
                    </m:r>
                  </m:oMath>
                </a14:m>
                <a:r>
                  <a:rPr lang="en-US" dirty="0"/>
                  <a:t> so that </a:t>
                </a:r>
                <a14:m>
                  <m:oMath xmlns:m="http://schemas.openxmlformats.org/officeDocument/2006/math">
                    <m:r>
                      <a:rPr lang="en-US" i="1">
                        <a:latin typeface="Cambria Math" panose="02040503050406030204" pitchFamily="18" charset="0"/>
                      </a:rPr>
                      <m:t>𝑎𝑏</m:t>
                    </m:r>
                    <m:r>
                      <a:rPr lang="en-US" i="1">
                        <a:latin typeface="Cambria Math" panose="02040503050406030204" pitchFamily="18" charset="0"/>
                      </a:rPr>
                      <m:t>=2</m:t>
                    </m:r>
                    <m:r>
                      <a:rPr lang="en-US" i="1">
                        <a:latin typeface="Cambria Math" panose="02040503050406030204" pitchFamily="18" charset="0"/>
                      </a:rPr>
                      <m:t>𝑧</m:t>
                    </m:r>
                    <m:r>
                      <a:rPr lang="en-US" i="1">
                        <a:latin typeface="Cambria Math" panose="02040503050406030204" pitchFamily="18" charset="0"/>
                      </a:rPr>
                      <m:t>+1</m:t>
                    </m:r>
                  </m:oMath>
                </a14:m>
                <a:endParaRPr lang="en-US" dirty="0"/>
              </a:p>
              <a:p>
                <a:pPr marL="1308099" lvl="1" indent="-342900"/>
                <a:r>
                  <a:rPr lang="en-US" dirty="0"/>
                  <a:t>Therefore		</a:t>
                </a:r>
                <a:endParaRPr lang="en-US" i="1" dirty="0">
                  <a:latin typeface="Cambria Math" panose="02040503050406030204" pitchFamily="18" charset="0"/>
                </a:endParaRPr>
              </a:p>
              <a:p>
                <a:pPr marL="965199" lvl="1" indent="0" algn="l">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𝑎𝑏</m:t>
                      </m:r>
                      <m:r>
                        <a:rPr lang="en-US" b="1" i="1">
                          <a:latin typeface="Cambria Math" panose="02040503050406030204" pitchFamily="18" charset="0"/>
                        </a:rPr>
                        <m:t>=</m:t>
                      </m:r>
                      <m:r>
                        <a:rPr lang="en-US" i="1">
                          <a:latin typeface="Cambria Math" panose="02040503050406030204" pitchFamily="18" charset="0"/>
                        </a:rPr>
                        <m:t>(</m:t>
                      </m:r>
                      <m:r>
                        <a:rPr lang="en-US" b="1" i="1">
                          <a:latin typeface="Cambria Math" panose="02040503050406030204" pitchFamily="18" charset="0"/>
                        </a:rPr>
                        <m:t>2</m:t>
                      </m:r>
                      <m:r>
                        <a:rPr lang="en-US" b="1" i="1">
                          <a:latin typeface="Cambria Math" panose="02040503050406030204" pitchFamily="18" charset="0"/>
                        </a:rPr>
                        <m:t>𝑥</m:t>
                      </m:r>
                      <m:r>
                        <a:rPr lang="en-US" b="1" i="1">
                          <a:latin typeface="Cambria Math" panose="02040503050406030204" pitchFamily="18" charset="0"/>
                        </a:rPr>
                        <m:t>+1)(2</m:t>
                      </m:r>
                      <m:r>
                        <a:rPr lang="en-US" i="1">
                          <a:latin typeface="Cambria Math" panose="02040503050406030204" pitchFamily="18" charset="0"/>
                        </a:rPr>
                        <m:t>𝑦</m:t>
                      </m:r>
                      <m:r>
                        <a:rPr lang="en-US" i="1">
                          <a:latin typeface="Cambria Math" panose="02040503050406030204" pitchFamily="18" charset="0"/>
                        </a:rPr>
                        <m:t>+1)</m:t>
                      </m:r>
                    </m:oMath>
                  </m:oMathPara>
                </a14:m>
                <a:endParaRPr lang="en-US" dirty="0"/>
              </a:p>
              <a:p>
                <a:pPr lvl="1" indent="0" algn="l" defTabSz="1030288">
                  <a:buNone/>
                </a:pPr>
                <a:r>
                  <a:rPr lang="en-US" dirty="0"/>
                  <a:t>				</a:t>
                </a:r>
                <a14:m>
                  <m:oMath xmlns:m="http://schemas.openxmlformats.org/officeDocument/2006/math">
                    <m:r>
                      <a:rPr lang="en-US">
                        <a:latin typeface="Cambria Math" panose="02040503050406030204" pitchFamily="18" charset="0"/>
                      </a:rPr>
                      <m:t>=</m:t>
                    </m:r>
                    <m:r>
                      <a:rPr lang="en-US" i="1">
                        <a:latin typeface="Cambria Math" panose="02040503050406030204" pitchFamily="18" charset="0"/>
                      </a:rPr>
                      <m:t>4</m:t>
                    </m:r>
                    <m:r>
                      <a:rPr lang="en-US" i="1">
                        <a:latin typeface="Cambria Math" panose="02040503050406030204" pitchFamily="18" charset="0"/>
                      </a:rPr>
                      <m:t>𝑥𝑦</m:t>
                    </m:r>
                    <m:r>
                      <a:rPr lang="en-US" i="1">
                        <a:latin typeface="Cambria Math" panose="02040503050406030204" pitchFamily="18" charset="0"/>
                      </a:rPr>
                      <m:t>+ 2</m:t>
                    </m:r>
                    <m:r>
                      <a:rPr lang="en-US" i="1">
                        <a:latin typeface="Cambria Math" panose="02040503050406030204" pitchFamily="18" charset="0"/>
                      </a:rPr>
                      <m:t>𝑥</m:t>
                    </m:r>
                    <m:r>
                      <a:rPr lang="en-US" i="1">
                        <a:latin typeface="Cambria Math" panose="02040503050406030204" pitchFamily="18" charset="0"/>
                      </a:rPr>
                      <m:t>+2</m:t>
                    </m:r>
                    <m:r>
                      <a:rPr lang="en-US" i="1">
                        <a:latin typeface="Cambria Math" panose="02040503050406030204" pitchFamily="18" charset="0"/>
                      </a:rPr>
                      <m:t>𝑦</m:t>
                    </m:r>
                    <m:r>
                      <a:rPr lang="en-US" i="1">
                        <a:latin typeface="Cambria Math" panose="02040503050406030204" pitchFamily="18" charset="0"/>
                      </a:rPr>
                      <m:t>+1</m:t>
                    </m:r>
                  </m:oMath>
                </a14:m>
                <a:endParaRPr lang="en-US" i="1" dirty="0">
                  <a:latin typeface="Cambria Math" panose="02040503050406030204" pitchFamily="18" charset="0"/>
                </a:endParaRPr>
              </a:p>
              <a:p>
                <a:pPr lvl="1" indent="0" algn="l" defTabSz="1030288">
                  <a:buNone/>
                </a:pPr>
                <a:r>
                  <a:rPr lang="en-US" dirty="0"/>
                  <a:t>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2(2</m:t>
                    </m:r>
                    <m:r>
                      <a:rPr lang="en-US" i="1">
                        <a:latin typeface="Cambria Math" panose="02040503050406030204" pitchFamily="18" charset="0"/>
                      </a:rPr>
                      <m:t>𝑥𝑦</m:t>
                    </m:r>
                    <m:r>
                      <a:rPr lang="en-US" i="1">
                        <a:latin typeface="Cambria Math" panose="02040503050406030204" pitchFamily="18" charset="0"/>
                      </a:rPr>
                      <m:t>+ </m:t>
                    </m:r>
                    <m:r>
                      <a:rPr lang="en-US" b="1"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)+1</m:t>
                    </m:r>
                  </m:oMath>
                </a14:m>
                <a:endParaRPr lang="en-US" dirty="0"/>
              </a:p>
              <a:p>
                <a:pPr marL="1308099" lvl="1" indent="-342900"/>
                <a:r>
                  <a:rPr lang="en-US" dirty="0"/>
                  <a:t>Since we have shown that there is a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=2</m:t>
                    </m:r>
                    <m:r>
                      <a:rPr lang="en-US" i="1">
                        <a:latin typeface="Cambria Math" panose="02040503050406030204" pitchFamily="18" charset="0"/>
                      </a:rPr>
                      <m:t>𝑥𝑦</m:t>
                    </m:r>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so that </a:t>
                </a:r>
                <a14:m>
                  <m:oMath xmlns:m="http://schemas.openxmlformats.org/officeDocument/2006/math">
                    <m:r>
                      <a:rPr lang="en-US" i="1">
                        <a:latin typeface="Cambria Math" panose="02040503050406030204" pitchFamily="18" charset="0"/>
                      </a:rPr>
                      <m:t>𝑎𝑏</m:t>
                    </m:r>
                    <m:r>
                      <a:rPr lang="en-US" i="1">
                        <a:latin typeface="Cambria Math" panose="02040503050406030204" pitchFamily="18" charset="0"/>
                      </a:rPr>
                      <m:t>=2</m:t>
                    </m:r>
                    <m:r>
                      <a:rPr lang="en-US" i="1">
                        <a:latin typeface="Cambria Math" panose="02040503050406030204" pitchFamily="18" charset="0"/>
                      </a:rPr>
                      <m:t>𝑧</m:t>
                    </m:r>
                    <m:r>
                      <a:rPr lang="en-US" i="1">
                        <a:latin typeface="Cambria Math" panose="02040503050406030204" pitchFamily="18" charset="0"/>
                      </a:rPr>
                      <m:t>+1</m:t>
                    </m:r>
                  </m:oMath>
                </a14:m>
                <a:r>
                  <a:rPr lang="en-US" dirty="0"/>
                  <a:t>.</a:t>
                </a:r>
              </a:p>
              <a:p>
                <a:pPr marL="1308099" lvl="1" indent="-342900"/>
                <a:r>
                  <a:rPr lang="en-US" dirty="0"/>
                  <a:t>Hence we proved that “The product of two odd integers is odd”. </a:t>
                </a:r>
              </a:p>
              <a:p>
                <a:endParaRPr lang="en-US" sz="2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562"/>
                </a:stretch>
              </a:blipFill>
            </p:spPr>
            <p:txBody>
              <a:bodyPr/>
              <a:lstStyle/>
              <a:p>
                <a:r>
                  <a:rPr lang="en-US">
                    <a:noFill/>
                  </a:rPr>
                  <a:t> </a:t>
                </a:r>
              </a:p>
            </p:txBody>
          </p:sp>
        </mc:Fallback>
      </mc:AlternateContent>
    </p:spTree>
    <p:extLst>
      <p:ext uri="{BB962C8B-B14F-4D97-AF65-F5344CB8AC3E}">
        <p14:creationId xmlns:p14="http://schemas.microsoft.com/office/powerpoint/2010/main" val="274601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 &amp; Irrational numbers</a:t>
            </a:r>
          </a:p>
        </p:txBody>
      </p:sp>
      <p:sp>
        <p:nvSpPr>
          <p:cNvPr id="3" name="Content Placeholder 2"/>
          <p:cNvSpPr>
            <a:spLocks noGrp="1"/>
          </p:cNvSpPr>
          <p:nvPr>
            <p:ph idx="1"/>
          </p:nvPr>
        </p:nvSpPr>
        <p:spPr/>
        <p:txBody>
          <a:bodyPr/>
          <a:lstStyle/>
          <a:p>
            <a:r>
              <a:rPr lang="en-US" dirty="0"/>
              <a:t>A rational number is a number that can be in the form</a:t>
            </a:r>
            <a:r>
              <a:rPr lang="en-US" b="1" dirty="0"/>
              <a:t> m/n</a:t>
            </a:r>
            <a:br>
              <a:rPr lang="en-US" dirty="0"/>
            </a:br>
            <a:r>
              <a:rPr lang="en-US" dirty="0"/>
              <a:t>where </a:t>
            </a:r>
            <a:r>
              <a:rPr lang="en-US" b="1" dirty="0"/>
              <a:t>m</a:t>
            </a:r>
            <a:r>
              <a:rPr lang="en-US" dirty="0"/>
              <a:t> and </a:t>
            </a:r>
            <a:r>
              <a:rPr lang="en-US" b="1" dirty="0"/>
              <a:t>n</a:t>
            </a:r>
            <a:r>
              <a:rPr lang="en-US" dirty="0"/>
              <a:t> are integers and </a:t>
            </a:r>
            <a:r>
              <a:rPr lang="en-US" b="1" dirty="0"/>
              <a:t>n</a:t>
            </a:r>
            <a:r>
              <a:rPr lang="en-US" dirty="0"/>
              <a:t> is not equal to zero.</a:t>
            </a:r>
          </a:p>
          <a:p>
            <a:r>
              <a:rPr lang="en-US" dirty="0">
                <a:solidFill>
                  <a:srgbClr val="0E47A1"/>
                </a:solidFill>
              </a:rPr>
              <a:t>Examples:</a:t>
            </a:r>
          </a:p>
          <a:p>
            <a:pPr marL="0" indent="342900">
              <a:buNone/>
            </a:pPr>
            <a:r>
              <a:rPr lang="en-US" dirty="0"/>
              <a:t>1.5 = 3/2</a:t>
            </a:r>
          </a:p>
          <a:p>
            <a:pPr marL="0" indent="342900">
              <a:buNone/>
            </a:pPr>
            <a:r>
              <a:rPr lang="en-US" dirty="0"/>
              <a:t>6 = 12/2</a:t>
            </a:r>
          </a:p>
          <a:p>
            <a:pPr marL="0" indent="342900">
              <a:buNone/>
            </a:pPr>
            <a:r>
              <a:rPr lang="en-US" dirty="0"/>
              <a:t>5 = 15/3</a:t>
            </a:r>
          </a:p>
          <a:p>
            <a:pPr marL="0" indent="342900">
              <a:buNone/>
            </a:pPr>
            <a:endParaRPr lang="en-US" dirty="0"/>
          </a:p>
          <a:p>
            <a:pPr marL="0" indent="342900">
              <a:buNone/>
            </a:pPr>
            <a:r>
              <a:rPr lang="el-GR" sz="2800" dirty="0">
                <a:solidFill>
                  <a:srgbClr val="C00000"/>
                </a:solidFill>
              </a:rPr>
              <a:t>π</a:t>
            </a:r>
            <a:r>
              <a:rPr lang="en-US" sz="2800" dirty="0">
                <a:solidFill>
                  <a:srgbClr val="C00000"/>
                </a:solidFill>
              </a:rPr>
              <a:t>=22/7</a:t>
            </a:r>
            <a:r>
              <a:rPr lang="en-US" sz="2800" dirty="0"/>
              <a:t>=</a:t>
            </a:r>
            <a:r>
              <a:rPr lang="en-US" sz="2800" b="1" dirty="0"/>
              <a:t> </a:t>
            </a:r>
            <a:r>
              <a:rPr lang="en-US" b="1" dirty="0"/>
              <a:t>3.14159265</a:t>
            </a:r>
            <a:r>
              <a:rPr lang="en-US" dirty="0"/>
              <a:t> 3589793238462643383279502884197..…</a:t>
            </a:r>
          </a:p>
          <a:p>
            <a:endParaRPr lang="en-US" dirty="0"/>
          </a:p>
        </p:txBody>
      </p:sp>
      <p:sp>
        <p:nvSpPr>
          <p:cNvPr id="8" name="Rectangle 7"/>
          <p:cNvSpPr/>
          <p:nvPr/>
        </p:nvSpPr>
        <p:spPr>
          <a:xfrm>
            <a:off x="2518371" y="2412605"/>
            <a:ext cx="2362200" cy="7173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Rational Numbers</a:t>
            </a:r>
          </a:p>
        </p:txBody>
      </p:sp>
      <p:sp>
        <p:nvSpPr>
          <p:cNvPr id="9" name="Right Brace 8"/>
          <p:cNvSpPr/>
          <p:nvPr/>
        </p:nvSpPr>
        <p:spPr>
          <a:xfrm>
            <a:off x="1752600" y="2161673"/>
            <a:ext cx="594360" cy="1219200"/>
          </a:xfrm>
          <a:prstGeom prst="rightBrace">
            <a:avLst>
              <a:gd name="adj1" fmla="val 8333"/>
              <a:gd name="adj2" fmla="val 51929"/>
            </a:avLst>
          </a:prstGeom>
          <a:ln w="254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0" name="Rectangle 9"/>
          <p:cNvSpPr/>
          <p:nvPr/>
        </p:nvSpPr>
        <p:spPr>
          <a:xfrm>
            <a:off x="-80871" y="4578774"/>
            <a:ext cx="2362200" cy="677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Irrational Numbers</a:t>
            </a:r>
          </a:p>
        </p:txBody>
      </p:sp>
      <p:cxnSp>
        <p:nvCxnSpPr>
          <p:cNvPr id="11" name="Straight Connector 10"/>
          <p:cNvCxnSpPr/>
          <p:nvPr/>
        </p:nvCxnSpPr>
        <p:spPr>
          <a:xfrm>
            <a:off x="552448" y="4451178"/>
            <a:ext cx="1143000" cy="0"/>
          </a:xfrm>
          <a:prstGeom prst="line">
            <a:avLst/>
          </a:prstGeom>
          <a:ln w="25400">
            <a:solidFill>
              <a:srgbClr val="0E47A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Prove: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Irrational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0" t="-855" b="-17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rgbClr val="0E47A1"/>
                    </a:solidFill>
                  </a:rPr>
                  <a:t>Definition: </a:t>
                </a:r>
                <a:r>
                  <a:rPr lang="en-US" dirty="0"/>
                  <a:t>A real number is rational if there are two integers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so that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oMath>
                </a14:m>
                <a:r>
                  <a:rPr lang="en-US" dirty="0"/>
                  <a:t>. </a:t>
                </a:r>
              </a:p>
              <a:p>
                <a:r>
                  <a:rPr lang="en-US" dirty="0">
                    <a:solidFill>
                      <a:srgbClr val="0E47A1"/>
                    </a:solidFill>
                  </a:rPr>
                  <a:t>Proof:</a:t>
                </a:r>
              </a:p>
              <a:p>
                <a:r>
                  <a:rPr lang="en-US" dirty="0"/>
                  <a:t>Suppose for the sake of contradiction that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rational.</a:t>
                </a:r>
              </a:p>
              <a:p>
                <a:r>
                  <a:rPr lang="en-US" dirty="0"/>
                  <a:t>Then there exists some integers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en-US" dirty="0"/>
                  <a:t> such that </a:t>
                </a:r>
                <a14:m>
                  <m:oMath xmlns:m="http://schemas.openxmlformats.org/officeDocument/2006/math">
                    <m:sSup>
                      <m:sSupPr>
                        <m:ctrlPr>
                          <a:rPr lang="en-US" i="1">
                            <a:latin typeface="Cambria Math" panose="02040503050406030204" pitchFamily="18" charset="0"/>
                          </a:rPr>
                        </m:ctrlPr>
                      </m:sSupPr>
                      <m:e>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a:rPr lang="en-US" i="1">
                            <a:latin typeface="Cambria Math" panose="02040503050406030204" pitchFamily="18" charset="0"/>
                          </a:rPr>
                          <m:t>𝑚</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a:t>
                </a:r>
              </a:p>
              <a:p>
                <a:r>
                  <a:rPr lang="en-US" dirty="0"/>
                  <a:t>By dividing both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m:t>
                    </m:r>
                  </m:oMath>
                </a14:m>
                <a:r>
                  <a:rPr lang="en-US" dirty="0"/>
                  <a:t> by all the factors that are common to both, we obtain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m:rPr>
                        <m:sty m:val="p"/>
                      </m:rPr>
                      <a:rPr lang="en-US">
                        <a:latin typeface="Cambria Math" panose="02040503050406030204" pitchFamily="18" charset="0"/>
                      </a:rPr>
                      <m:t>m</m:t>
                    </m:r>
                    <m:r>
                      <a:rPr lang="en-US" i="1">
                        <a:latin typeface="Cambria Math" panose="02040503050406030204" pitchFamily="18" charset="0"/>
                      </a:rPr>
                      <m:t>/</m:t>
                    </m:r>
                    <m:r>
                      <a:rPr lang="en-US" i="1">
                        <a:latin typeface="Cambria Math" panose="02040503050406030204" pitchFamily="18" charset="0"/>
                      </a:rPr>
                      <m:t>𝑛</m:t>
                    </m:r>
                  </m:oMath>
                </a14:m>
                <a:r>
                  <a:rPr lang="en-US" dirty="0"/>
                  <a:t>, for some integers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having no common factors.</a:t>
                </a:r>
              </a:p>
              <a:p>
                <a:r>
                  <a:rPr lang="en-US" dirty="0"/>
                  <a:t>Since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r>
                      <a:rPr lang="en-US" i="1">
                        <a:latin typeface="Cambria Math" panose="02040503050406030204" pitchFamily="18" charset="0"/>
                      </a:rPr>
                      <m:t>=</m:t>
                    </m:r>
                    <m:r>
                      <m:rPr>
                        <m:sty m:val="p"/>
                      </m:rPr>
                      <a:rPr lang="en-US">
                        <a:latin typeface="Cambria Math" panose="02040503050406030204" pitchFamily="18" charset="0"/>
                      </a:rPr>
                      <m:t>m</m:t>
                    </m:r>
                    <m:r>
                      <a:rPr lang="en-US" i="1">
                        <a:latin typeface="Cambria Math" panose="02040503050406030204" pitchFamily="18" charset="0"/>
                      </a:rPr>
                      <m:t>/</m:t>
                    </m:r>
                    <m:r>
                      <a:rPr lang="en-US" i="1">
                        <a:latin typeface="Cambria Math" panose="02040503050406030204" pitchFamily="18" charset="0"/>
                      </a:rPr>
                      <m:t>𝑛</m:t>
                    </m:r>
                  </m:oMath>
                </a14:m>
                <a:r>
                  <a:rPr lang="en-US" dirty="0"/>
                  <a:t>, </a:t>
                </a:r>
                <a14:m>
                  <m:oMath xmlns:m="http://schemas.openxmlformats.org/officeDocument/2006/math">
                    <m:r>
                      <m:rPr>
                        <m:sty m:val="p"/>
                      </m:rPr>
                      <a:rPr lang="en-US">
                        <a:latin typeface="Cambria Math" panose="02040503050406030204" pitchFamily="18" charset="0"/>
                      </a:rPr>
                      <m:t>m</m:t>
                    </m:r>
                    <m:r>
                      <a:rPr lang="en-US">
                        <a:latin typeface="Cambria Math" panose="02040503050406030204" pitchFamily="18" charset="0"/>
                      </a:rPr>
                      <m:t>=</m:t>
                    </m:r>
                    <m:r>
                      <a:rPr lang="en-US" i="1">
                        <a:latin typeface="Cambria Math" panose="02040503050406030204" pitchFamily="18" charset="0"/>
                      </a:rPr>
                      <m:t>𝑛</m:t>
                    </m:r>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Squaring both sides of this equation, we obtain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and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is even.</a:t>
                </a:r>
              </a:p>
              <a:p>
                <a:r>
                  <a:rPr lang="en-US" dirty="0"/>
                  <a:t>If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are odd, then </a:t>
                </a:r>
                <a14:m>
                  <m:oMath xmlns:m="http://schemas.openxmlformats.org/officeDocument/2006/math">
                    <m:r>
                      <a:rPr lang="en-US" i="1">
                        <a:latin typeface="Cambria Math" panose="02040503050406030204" pitchFamily="18" charset="0"/>
                      </a:rPr>
                      <m:t>𝑎𝑏</m:t>
                    </m:r>
                  </m:oMath>
                </a14:m>
                <a:r>
                  <a:rPr lang="en-US" dirty="0"/>
                  <a:t> is odd. Since a conditional statement is logically equivalent to its contra positive, we may conclude that for any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if </a:t>
                </a:r>
                <a14:m>
                  <m:oMath xmlns:m="http://schemas.openxmlformats.org/officeDocument/2006/math">
                    <m:r>
                      <a:rPr lang="en-US" i="1">
                        <a:latin typeface="Cambria Math" panose="02040503050406030204" pitchFamily="18" charset="0"/>
                      </a:rPr>
                      <m:t>𝑎𝑏</m:t>
                    </m:r>
                  </m:oMath>
                </a14:m>
                <a:r>
                  <a:rPr lang="en-US" dirty="0"/>
                  <a:t> is not odd, then either </a:t>
                </a:r>
                <a14:m>
                  <m:oMath xmlns:m="http://schemas.openxmlformats.org/officeDocument/2006/math">
                    <m:r>
                      <a:rPr lang="en-US" i="1">
                        <a:latin typeface="Cambria Math" panose="02040503050406030204" pitchFamily="18" charset="0"/>
                      </a:rPr>
                      <m:t>𝑎</m:t>
                    </m:r>
                  </m:oMath>
                </a14:m>
                <a:r>
                  <a:rPr lang="en-US" dirty="0"/>
                  <a:t> is not odd </a:t>
                </a:r>
                <a:r>
                  <a:rPr lang="en-US" i="1" dirty="0"/>
                  <a:t>or</a:t>
                </a:r>
                <a:r>
                  <a:rPr lang="en-US" dirty="0"/>
                  <a:t> </a:t>
                </a:r>
                <a14:m>
                  <m:oMath xmlns:m="http://schemas.openxmlformats.org/officeDocument/2006/math">
                    <m:r>
                      <a:rPr lang="en-US" i="1">
                        <a:latin typeface="Cambria Math" panose="02040503050406030204" pitchFamily="18" charset="0"/>
                      </a:rPr>
                      <m:t>𝑏</m:t>
                    </m:r>
                  </m:oMath>
                </a14:m>
                <a:r>
                  <a:rPr lang="en-US" dirty="0"/>
                  <a:t> is not odd.</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41603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Prove: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Irrational</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0" t="-855" b="-170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However, an integer is not odd if and only if it is even, and so for any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i="1">
                        <a:latin typeface="Cambria Math" panose="02040503050406030204" pitchFamily="18" charset="0"/>
                      </a:rPr>
                      <m:t>𝑏</m:t>
                    </m:r>
                  </m:oMath>
                </a14:m>
                <a:r>
                  <a:rPr lang="en-US" dirty="0"/>
                  <a:t>, if </a:t>
                </a:r>
                <a14:m>
                  <m:oMath xmlns:m="http://schemas.openxmlformats.org/officeDocument/2006/math">
                    <m:r>
                      <a:rPr lang="en-US" i="1">
                        <a:latin typeface="Cambria Math" panose="02040503050406030204" pitchFamily="18" charset="0"/>
                      </a:rPr>
                      <m:t>𝑎𝑏</m:t>
                    </m:r>
                  </m:oMath>
                </a14:m>
                <a:r>
                  <a:rPr lang="en-US" dirty="0"/>
                  <a:t> is even, </a:t>
                </a:r>
                <a14:m>
                  <m:oMath xmlns:m="http://schemas.openxmlformats.org/officeDocument/2006/math">
                    <m:r>
                      <a:rPr lang="en-US" i="1">
                        <a:latin typeface="Cambria Math" panose="02040503050406030204" pitchFamily="18" charset="0"/>
                      </a:rPr>
                      <m:t>𝑎</m:t>
                    </m:r>
                  </m:oMath>
                </a14:m>
                <a:r>
                  <a:rPr lang="en-US" dirty="0"/>
                  <a:t> or  </a:t>
                </a:r>
                <a14:m>
                  <m:oMath xmlns:m="http://schemas.openxmlformats.org/officeDocument/2006/math">
                    <m:r>
                      <a:rPr lang="en-US" i="1">
                        <a:latin typeface="Cambria Math" panose="02040503050406030204" pitchFamily="18" charset="0"/>
                      </a:rPr>
                      <m:t>𝑏</m:t>
                    </m:r>
                  </m:oMath>
                </a14:m>
                <a:r>
                  <a:rPr lang="en-US" dirty="0"/>
                  <a:t> is even.</a:t>
                </a:r>
              </a:p>
              <a:p>
                <a:r>
                  <a:rPr lang="en-US" dirty="0"/>
                  <a:t>If we apply this when </a:t>
                </a:r>
                <a14:m>
                  <m:oMath xmlns:m="http://schemas.openxmlformats.org/officeDocument/2006/math">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𝑚</m:t>
                    </m:r>
                  </m:oMath>
                </a14:m>
                <a:r>
                  <a:rPr lang="en-US" dirty="0"/>
                  <a:t>, we conclude that since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2</m:t>
                        </m:r>
                      </m:sup>
                    </m:sSup>
                  </m:oMath>
                </a14:m>
                <a:r>
                  <a:rPr lang="en-US" dirty="0"/>
                  <a:t> is even, </a:t>
                </a:r>
                <a14:m>
                  <m:oMath xmlns:m="http://schemas.openxmlformats.org/officeDocument/2006/math">
                    <m:r>
                      <a:rPr lang="en-US" i="1">
                        <a:latin typeface="Cambria Math" panose="02040503050406030204" pitchFamily="18" charset="0"/>
                      </a:rPr>
                      <m:t>𝑚</m:t>
                    </m:r>
                  </m:oMath>
                </a14:m>
                <a:r>
                  <a:rPr lang="en-US" dirty="0"/>
                  <a:t> must be even.</a:t>
                </a:r>
              </a:p>
              <a:p>
                <a:r>
                  <a:rPr lang="en-US" dirty="0"/>
                  <a:t>This means that for some </a:t>
                </a:r>
                <a14:m>
                  <m:oMath xmlns:m="http://schemas.openxmlformats.org/officeDocument/2006/math">
                    <m:r>
                      <a:rPr lang="en-US" i="1">
                        <a:latin typeface="Cambria Math" panose="02040503050406030204" pitchFamily="18" charset="0"/>
                      </a:rPr>
                      <m:t>𝑘</m:t>
                    </m:r>
                  </m:oMath>
                </a14:m>
                <a:r>
                  <a:rPr lang="en-US" dirty="0"/>
                  <a:t>, </a:t>
                </a:r>
                <a14:m>
                  <m:oMath xmlns:m="http://schemas.openxmlformats.org/officeDocument/2006/math">
                    <m:r>
                      <a:rPr lang="en-US" i="1">
                        <a:latin typeface="Cambria Math" panose="02040503050406030204" pitchFamily="18" charset="0"/>
                      </a:rPr>
                      <m:t>𝑚</m:t>
                    </m:r>
                    <m:r>
                      <a:rPr lang="en-US" i="1">
                        <a:latin typeface="Cambria Math" panose="02040503050406030204" pitchFamily="18" charset="0"/>
                      </a:rPr>
                      <m:t>=2</m:t>
                    </m:r>
                    <m:r>
                      <a:rPr lang="en-US" i="1">
                        <a:latin typeface="Cambria Math" panose="02040503050406030204" pitchFamily="18" charset="0"/>
                      </a:rPr>
                      <m:t>𝑘</m:t>
                    </m:r>
                  </m:oMath>
                </a14:m>
                <a:r>
                  <a:rPr lang="en-US" dirty="0"/>
                  <a:t>.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r>
                          <a:rPr lang="en-US" i="1">
                            <a:latin typeface="Cambria Math" panose="02040503050406030204" pitchFamily="18" charset="0"/>
                          </a:rPr>
                          <m:t>𝑘</m:t>
                        </m:r>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a:t>
                </a:r>
              </a:p>
              <a:p>
                <a:r>
                  <a:rPr lang="en-US" dirty="0"/>
                  <a:t>Simplifying and cancelling </a:t>
                </a:r>
                <a14:m>
                  <m:oMath xmlns:m="http://schemas.openxmlformats.org/officeDocument/2006/math">
                    <m:r>
                      <a:rPr lang="en-US" i="1">
                        <a:latin typeface="Cambria Math" panose="02040503050406030204" pitchFamily="18" charset="0"/>
                      </a:rPr>
                      <m:t>2</m:t>
                    </m:r>
                  </m:oMath>
                </a14:m>
                <a:r>
                  <a:rPr lang="en-US" dirty="0"/>
                  <a:t> from both sides, we obtain </a:t>
                </a:r>
                <a14:m>
                  <m:oMath xmlns:m="http://schemas.openxmlformats.org/officeDocument/2006/math">
                    <m:r>
                      <a:rPr lang="en-US" i="1">
                        <a:latin typeface="Cambria Math" panose="02040503050406030204" pitchFamily="18" charset="0"/>
                      </a:rPr>
                      <m:t>2</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Therefore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oMath>
                </a14:m>
                <a:r>
                  <a:rPr lang="en-US" dirty="0"/>
                  <a:t> is even and therefore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rPr>
                      <m:t>=2</m:t>
                    </m:r>
                    <m:r>
                      <a:rPr lang="en-US" i="1">
                        <a:latin typeface="Cambria Math" panose="02040503050406030204" pitchFamily="18" charset="0"/>
                      </a:rPr>
                      <m:t>𝑗</m:t>
                    </m:r>
                  </m:oMath>
                </a14:m>
                <a:r>
                  <a:rPr lang="en-US" dirty="0"/>
                  <a:t> for some </a:t>
                </a:r>
                <a14:m>
                  <m:oMath xmlns:m="http://schemas.openxmlformats.org/officeDocument/2006/math">
                    <m:r>
                      <a:rPr lang="en-US" i="1">
                        <a:latin typeface="Cambria Math" panose="02040503050406030204" pitchFamily="18" charset="0"/>
                      </a:rPr>
                      <m:t>𝑗</m:t>
                    </m:r>
                  </m:oMath>
                </a14:m>
                <a:r>
                  <a:rPr lang="en-US" dirty="0"/>
                  <a:t>.</a:t>
                </a:r>
              </a:p>
              <a:p>
                <a:r>
                  <a:rPr lang="en-US" dirty="0"/>
                  <a:t>We have shown that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are both divisible by 2. This contradicts the previous statement that </a:t>
                </a:r>
                <a14:m>
                  <m:oMath xmlns:m="http://schemas.openxmlformats.org/officeDocument/2006/math">
                    <m:r>
                      <a:rPr lang="en-US" i="1">
                        <a:latin typeface="Cambria Math" panose="02040503050406030204" pitchFamily="18" charset="0"/>
                      </a:rPr>
                      <m:t>𝑚</m:t>
                    </m:r>
                  </m:oMath>
                </a14:m>
                <a:r>
                  <a:rPr lang="en-US" dirty="0"/>
                  <a:t> and </a:t>
                </a:r>
                <a14:m>
                  <m:oMath xmlns:m="http://schemas.openxmlformats.org/officeDocument/2006/math">
                    <m:r>
                      <a:rPr lang="en-US" i="1">
                        <a:latin typeface="Cambria Math" panose="02040503050406030204" pitchFamily="18" charset="0"/>
                      </a:rPr>
                      <m:t>𝑛</m:t>
                    </m:r>
                  </m:oMath>
                </a14:m>
                <a:r>
                  <a:rPr lang="en-US" dirty="0"/>
                  <a:t> have no common factor.</a:t>
                </a:r>
              </a:p>
              <a:p>
                <a:r>
                  <a:rPr lang="en-US" dirty="0"/>
                  <a:t>The assumption that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rational therefore leads to a contradiction, and the conclusion is that </a:t>
                </a:r>
                <a14:m>
                  <m:oMath xmlns:m="http://schemas.openxmlformats.org/officeDocument/2006/math">
                    <m:rad>
                      <m:radPr>
                        <m:degHide m:val="on"/>
                        <m:ctrlPr>
                          <a:rPr lang="en-US" i="1">
                            <a:latin typeface="Cambria Math" panose="02040503050406030204" pitchFamily="18" charset="0"/>
                          </a:rPr>
                        </m:ctrlPr>
                      </m:radPr>
                      <m:deg/>
                      <m:e>
                        <m:r>
                          <a:rPr lang="en-US" i="1">
                            <a:latin typeface="Cambria Math" panose="02040503050406030204" pitchFamily="18" charset="0"/>
                          </a:rPr>
                          <m:t>2</m:t>
                        </m:r>
                      </m:e>
                    </m:rad>
                  </m:oMath>
                </a14:m>
                <a:r>
                  <a:rPr lang="en-US" dirty="0"/>
                  <a:t> is irrational.</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262584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Principle of Mathematical Induction</a:t>
            </a:r>
          </a:p>
        </p:txBody>
      </p:sp>
    </p:spTree>
    <p:extLst>
      <p:ext uri="{BB962C8B-B14F-4D97-AF65-F5344CB8AC3E}">
        <p14:creationId xmlns:p14="http://schemas.microsoft.com/office/powerpoint/2010/main" val="42192245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Mathematical Induction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Suppose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a statement involving an integer </a:t>
                </a:r>
                <a14:m>
                  <m:oMath xmlns:m="http://schemas.openxmlformats.org/officeDocument/2006/math">
                    <m:r>
                      <a:rPr lang="en-US" i="1">
                        <a:latin typeface="Cambria Math" panose="02040503050406030204" pitchFamily="18" charset="0"/>
                      </a:rPr>
                      <m:t>𝑛</m:t>
                    </m:r>
                  </m:oMath>
                </a14:m>
                <a:r>
                  <a:rPr lang="en-US" dirty="0"/>
                  <a:t>. Then to prove that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true for every </a:t>
                </a:r>
                <a14:m>
                  <m:oMath xmlns:m="http://schemas.openxmlformats.org/officeDocument/2006/math">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oMath>
                </a14:m>
                <a:r>
                  <a:rPr lang="en-US" dirty="0"/>
                  <a:t>, it is sufficient to show these two things:</a:t>
                </a:r>
              </a:p>
              <a:p>
                <a:pPr marL="914400" lvl="1" indent="-457200">
                  <a:buFont typeface="+mj-lt"/>
                  <a:buAutoNum type="arabicPeriod"/>
                </a:pPr>
                <a14:m>
                  <m:oMath xmlns:m="http://schemas.openxmlformats.org/officeDocument/2006/math">
                    <m:r>
                      <m:rPr>
                        <m:sty m:val="p"/>
                      </m:rPr>
                      <a:rPr lang="en-US" sz="2400">
                        <a:latin typeface="Cambria Math" panose="02040503050406030204" pitchFamily="18" charset="0"/>
                      </a:rPr>
                      <m:t>P</m:t>
                    </m:r>
                    <m:r>
                      <a:rPr lang="en-US" sz="2400">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n</m:t>
                        </m:r>
                      </m:e>
                      <m:sub>
                        <m:r>
                          <a:rPr lang="en-US" sz="2400">
                            <a:latin typeface="Cambria Math" panose="02040503050406030204" pitchFamily="18" charset="0"/>
                          </a:rPr>
                          <m:t>0</m:t>
                        </m:r>
                      </m:sub>
                    </m:sSub>
                    <m:r>
                      <a:rPr lang="en-US" sz="2400">
                        <a:latin typeface="Cambria Math" panose="02040503050406030204" pitchFamily="18" charset="0"/>
                      </a:rPr>
                      <m:t>)</m:t>
                    </m:r>
                  </m:oMath>
                </a14:m>
                <a:r>
                  <a:rPr lang="en-US" sz="2400" dirty="0"/>
                  <a:t> is true.</a:t>
                </a:r>
              </a:p>
              <a:p>
                <a:pPr marL="914400" lvl="1" indent="-457200">
                  <a:buFont typeface="+mj-lt"/>
                  <a:buAutoNum type="arabicPeriod"/>
                </a:pPr>
                <a:r>
                  <a:rPr lang="en-US" sz="2400" dirty="0"/>
                  <a:t>For any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𝑛</m:t>
                        </m:r>
                      </m:e>
                      <m:sub>
                        <m:r>
                          <a:rPr lang="en-US" sz="2400" i="1">
                            <a:latin typeface="Cambria Math" panose="02040503050406030204" pitchFamily="18" charset="0"/>
                            <a:ea typeface="Cambria Math" panose="02040503050406030204" pitchFamily="18" charset="0"/>
                          </a:rPr>
                          <m:t>0</m:t>
                        </m:r>
                      </m:sub>
                    </m:sSub>
                  </m:oMath>
                </a14:m>
                <a:r>
                  <a:rPr lang="en-US" sz="2400" dirty="0"/>
                  <a:t>, if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oMath>
                </a14:m>
                <a:r>
                  <a:rPr lang="en-US" sz="2400" dirty="0"/>
                  <a:t> is true, then </a:t>
                </a:r>
                <a14:m>
                  <m:oMath xmlns:m="http://schemas.openxmlformats.org/officeDocument/2006/math">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+1)</m:t>
                    </m:r>
                  </m:oMath>
                </a14:m>
                <a:r>
                  <a:rPr lang="en-US" sz="2400" dirty="0"/>
                  <a:t> is true.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135" y="3634609"/>
            <a:ext cx="3886200" cy="2819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3935" y="5044309"/>
            <a:ext cx="1371600" cy="111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4631" y="2725575"/>
            <a:ext cx="1371600" cy="1117600"/>
          </a:xfrm>
          <a:prstGeom prst="rect">
            <a:avLst/>
          </a:prstGeom>
        </p:spPr>
      </p:pic>
      <p:sp>
        <p:nvSpPr>
          <p:cNvPr id="7" name="Rectangle 6"/>
          <p:cNvSpPr/>
          <p:nvPr/>
        </p:nvSpPr>
        <p:spPr>
          <a:xfrm>
            <a:off x="6222331" y="6051276"/>
            <a:ext cx="838200" cy="221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Basic</a:t>
            </a:r>
          </a:p>
        </p:txBody>
      </p:sp>
      <mc:AlternateContent xmlns:mc="http://schemas.openxmlformats.org/markup-compatibility/2006" xmlns:a14="http://schemas.microsoft.com/office/drawing/2010/main">
        <mc:Choice Requires="a14">
          <p:sp>
            <p:nvSpPr>
              <p:cNvPr id="8" name="Rectangle 7"/>
              <p:cNvSpPr/>
              <p:nvPr/>
            </p:nvSpPr>
            <p:spPr>
              <a:xfrm>
                <a:off x="7479631" y="4401975"/>
                <a:ext cx="609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𝑘</m:t>
                      </m:r>
                    </m:oMath>
                  </m:oMathPara>
                </a14:m>
                <a:endParaRPr lang="en-US" dirty="0">
                  <a:solidFill>
                    <a:srgbClr val="C0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7479631" y="4401975"/>
                <a:ext cx="609600" cy="152400"/>
              </a:xfrm>
              <a:prstGeom prst="rect">
                <a:avLst/>
              </a:prstGeom>
              <a:blipFill rotWithShape="0">
                <a:blip r:embed="rId5"/>
                <a:stretch>
                  <a:fillRect t="-32000" b="-6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7839707" y="3942091"/>
                <a:ext cx="859124" cy="389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oMath>
                  </m:oMathPara>
                </a14:m>
                <a:endParaRPr lang="en-US"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7839707" y="3942091"/>
                <a:ext cx="859124" cy="389049"/>
              </a:xfrm>
              <a:prstGeom prst="rect">
                <a:avLst/>
              </a:prstGeom>
              <a:blipFill rotWithShape="0">
                <a:blip r:embed="rId6"/>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04333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nodeType="clickEffect">
                                  <p:stCondLst>
                                    <p:cond delay="0"/>
                                  </p:stCondLst>
                                  <p:childTnLst>
                                    <p:animMotion origin="layout" path="M -0.04453 -0.01273 L -0.04453 -0.01227 C -0.03776 -0.02361 -0.02995 -0.03333 -0.02318 -0.04398 C -0.02045 -0.04745 -0.01836 -0.05185 -0.01537 -0.05509 C -0.01263 -0.05949 0.00195 -0.07315 0.0039 -0.075 C 0.01523 -0.10185 0.00599 -0.08079 0.03047 -0.12894 C 0.03398 -0.13472 0.03672 -0.14213 0.03997 -0.14769 C 0.04336 -0.15278 0.04713 -0.15741 0.04974 -0.16319 C 0.05351 -0.17037 0.05494 -0.18102 0.05963 -0.18611 C 0.06276 -0.19051 0.0664 -0.19352 0.06914 -0.19815 C 0.07148 -0.20116 0.07213 -0.20671 0.07422 -0.20926 C 0.07695 -0.21319 0.0806 -0.21435 0.08372 -0.21713 C 0.0888 -0.22824 0.09987 -0.25602 0.10338 -0.25995 C 0.12161 -0.2787 0.09922 -0.25417 0.11797 -0.2787 C 0.13632 -0.30301 0.11601 -0.27176 0.13047 -0.29398 " pathEditMode="relative" rAng="0" ptsTypes="AAAAAAAAAAAAAAA">
                                      <p:cBhvr>
                                        <p:cTn id="31" dur="2000" fill="hold"/>
                                        <p:tgtEl>
                                          <p:spTgt spid="5"/>
                                        </p:tgtEl>
                                        <p:attrNameLst>
                                          <p:attrName>ppt_x</p:attrName>
                                          <p:attrName>ppt_y</p:attrName>
                                        </p:attrNameLst>
                                      </p:cBhvr>
                                      <p:rCtr x="8750" y="-14051"/>
                                    </p:animMotion>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down)">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Prove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𝑖</m:t>
                        </m:r>
                      </m:e>
                    </m:nary>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+1)/2</m:t>
                    </m:r>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400" t="-8547" b="-19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b="1" dirty="0"/>
                  <a:t>	</a:t>
                </a:r>
                <a:r>
                  <a:rPr lang="en-US" sz="2000" dirty="0"/>
                  <a:t>We must show that P(1) is true.</a:t>
                </a:r>
              </a:p>
              <a:p>
                <a:pPr marL="0" indent="0">
                  <a:buNone/>
                  <a:tabLst>
                    <a:tab pos="288925" algn="l"/>
                  </a:tabLst>
                </a:pPr>
                <a:r>
                  <a:rPr lang="en-US" sz="2000" dirty="0"/>
                  <a:t>		</a:t>
                </a:r>
                <a14:m>
                  <m:oMath xmlns:m="http://schemas.openxmlformats.org/officeDocument/2006/math">
                    <m:r>
                      <m:rPr>
                        <m:sty m:val="p"/>
                      </m:rPr>
                      <a:rPr lang="en-US" sz="2000">
                        <a:latin typeface="Cambria Math" panose="02040503050406030204" pitchFamily="18" charset="0"/>
                      </a:rPr>
                      <m:t>P</m:t>
                    </m:r>
                    <m:r>
                      <a:rPr lang="en-US" sz="2000">
                        <a:latin typeface="Cambria Math" panose="02040503050406030204" pitchFamily="18" charset="0"/>
                      </a:rPr>
                      <m:t>(1)</m:t>
                    </m:r>
                  </m:oMath>
                </a14:m>
                <a:r>
                  <a:rPr lang="en-US" sz="2000" dirty="0"/>
                  <a:t> = </a:t>
                </a:r>
                <a14:m>
                  <m:oMath xmlns:m="http://schemas.openxmlformats.org/officeDocument/2006/math">
                    <m:r>
                      <a:rPr lang="en-US" sz="2000">
                        <a:latin typeface="Cambria Math" panose="02040503050406030204" pitchFamily="18" charset="0"/>
                      </a:rPr>
                      <m:t>1</m:t>
                    </m:r>
                  </m:oMath>
                </a14:m>
                <a:r>
                  <a:rPr lang="en-US" sz="2000" dirty="0">
                    <a:latin typeface="Cambria Math" panose="02040503050406030204" pitchFamily="18" charset="0"/>
                  </a:rPr>
                  <a:t> (L.H.S)</a:t>
                </a:r>
              </a:p>
              <a:p>
                <a:pPr marL="0" indent="0">
                  <a:buNone/>
                  <a:tabLst>
                    <a:tab pos="288925" algn="l"/>
                  </a:tabLst>
                </a:pPr>
                <a:r>
                  <a:rPr lang="en-US" sz="2000" dirty="0"/>
                  <a:t>		P(1)</a:t>
                </a:r>
                <a14:m>
                  <m:oMath xmlns:m="http://schemas.openxmlformats.org/officeDocument/2006/math">
                    <m:r>
                      <a:rPr lang="en-US" sz="2000" i="1">
                        <a:latin typeface="Cambria Math" panose="02040503050406030204" pitchFamily="18" charset="0"/>
                      </a:rPr>
                      <m:t>=1(1+1)/2</m:t>
                    </m:r>
                  </m:oMath>
                </a14:m>
                <a:r>
                  <a:rPr lang="en-US" sz="2000" dirty="0"/>
                  <a:t> =1</a:t>
                </a:r>
              </a:p>
              <a:p>
                <a:pPr marL="0" indent="0">
                  <a:buNone/>
                  <a:tabLst>
                    <a:tab pos="288925" algn="l"/>
                  </a:tabLst>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b="1" dirty="0"/>
                  <a:t>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ea typeface="Cambria Math" panose="02040503050406030204" pitchFamily="18" charset="0"/>
                      </a:rPr>
                      <m:t>≥1</m:t>
                    </m:r>
                  </m:oMath>
                </a14:m>
                <a:r>
                  <a:rPr lang="en-US" sz="2000" dirty="0"/>
                  <a:t> and </a:t>
                </a:r>
                <a14:m>
                  <m:oMath xmlns:m="http://schemas.openxmlformats.org/officeDocument/2006/math">
                    <m:r>
                      <a:rPr lang="en-US" sz="2000" i="1">
                        <a:solidFill>
                          <a:srgbClr val="C00000"/>
                        </a:solidFill>
                        <a:latin typeface="Cambria Math" panose="02040503050406030204" pitchFamily="18" charset="0"/>
                      </a:rPr>
                      <m:t>1+2+3+…+</m:t>
                    </m:r>
                    <m:r>
                      <a:rPr lang="en-US" sz="2000" i="1">
                        <a:solidFill>
                          <a:srgbClr val="C00000"/>
                        </a:solidFill>
                        <a:latin typeface="Cambria Math" panose="02040503050406030204" pitchFamily="18" charset="0"/>
                      </a:rPr>
                      <m:t>𝑘</m:t>
                    </m:r>
                    <m:r>
                      <a:rPr lang="en-US" sz="2000" i="1">
                        <a:solidFill>
                          <a:srgbClr val="C00000"/>
                        </a:solidFill>
                        <a:latin typeface="Cambria Math" panose="02040503050406030204" pitchFamily="18" charset="0"/>
                      </a:rPr>
                      <m:t>=</m:t>
                    </m:r>
                    <m:r>
                      <a:rPr lang="en-US" sz="2000" b="1">
                        <a:solidFill>
                          <a:srgbClr val="C00000"/>
                        </a:solidFill>
                        <a:latin typeface="Cambria Math" panose="02040503050406030204" pitchFamily="18" charset="0"/>
                      </a:rPr>
                      <m:t>𝐤</m:t>
                    </m:r>
                    <m:r>
                      <a:rPr lang="en-US" sz="2000" b="1">
                        <a:solidFill>
                          <a:srgbClr val="C00000"/>
                        </a:solidFill>
                        <a:latin typeface="Cambria Math" panose="02040503050406030204" pitchFamily="18" charset="0"/>
                      </a:rPr>
                      <m:t>(</m:t>
                    </m:r>
                    <m:r>
                      <a:rPr lang="en-US" sz="2000" b="1">
                        <a:solidFill>
                          <a:srgbClr val="C00000"/>
                        </a:solidFill>
                        <a:latin typeface="Cambria Math" panose="02040503050406030204" pitchFamily="18" charset="0"/>
                      </a:rPr>
                      <m:t>𝐤</m:t>
                    </m:r>
                    <m:r>
                      <a:rPr lang="en-US" sz="2000" b="1">
                        <a:solidFill>
                          <a:srgbClr val="C00000"/>
                        </a:solidFill>
                        <a:latin typeface="Cambria Math" panose="02040503050406030204" pitchFamily="18" charset="0"/>
                      </a:rPr>
                      <m:t>+</m:t>
                    </m:r>
                    <m:r>
                      <a:rPr lang="en-US" sz="2000" b="1">
                        <a:solidFill>
                          <a:srgbClr val="C00000"/>
                        </a:solidFill>
                        <a:latin typeface="Cambria Math" panose="02040503050406030204" pitchFamily="18" charset="0"/>
                      </a:rPr>
                      <m:t>𝟏</m:t>
                    </m:r>
                    <m:r>
                      <a:rPr lang="en-US" sz="2000" b="1">
                        <a:solidFill>
                          <a:srgbClr val="C00000"/>
                        </a:solidFill>
                        <a:latin typeface="Cambria Math" panose="02040503050406030204" pitchFamily="18" charset="0"/>
                      </a:rPr>
                      <m:t>)/</m:t>
                    </m:r>
                    <m:r>
                      <a:rPr lang="en-US" sz="2000" b="1">
                        <a:solidFill>
                          <a:srgbClr val="C00000"/>
                        </a:solidFill>
                        <a:latin typeface="Cambria Math" panose="02040503050406030204" pitchFamily="18" charset="0"/>
                      </a:rPr>
                      <m:t>𝟐</m:t>
                    </m:r>
                  </m:oMath>
                </a14:m>
                <a:endParaRPr lang="en-US" sz="2000" b="1" dirty="0">
                  <a:solidFill>
                    <a:schemeClr val="accent1">
                      <a:lumMod val="75000"/>
                    </a:schemeClr>
                  </a:solidFill>
                </a:endParaRPr>
              </a:p>
              <a:p>
                <a:pPr marL="0" indent="0">
                  <a:buNone/>
                </a:pPr>
                <a:r>
                  <a:rPr lang="en-US" sz="2000" b="1" dirty="0">
                    <a:solidFill>
                      <a:srgbClr val="0E47A1"/>
                    </a:solidFill>
                  </a:rPr>
                  <a:t>Step-3: Proof of Induction</a:t>
                </a:r>
                <a:endParaRPr lang="en-US" sz="2000" dirty="0">
                  <a:solidFill>
                    <a:srgbClr val="0E47A1"/>
                  </a:solidFill>
                </a:endParaRP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562" t="-1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538997816"/>
                  </p:ext>
                </p:extLst>
              </p:nvPr>
            </p:nvGraphicFramePr>
            <p:xfrm>
              <a:off x="1098884" y="4008273"/>
              <a:ext cx="6096000" cy="39624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gridCol w="4648200">
                      <a:extLst>
                        <a:ext uri="{9D8B030D-6E8A-4147-A177-3AD203B41FA5}">
                          <a16:colId xmlns:a16="http://schemas.microsoft.com/office/drawing/2014/main" val="20001"/>
                        </a:ext>
                      </a:extLst>
                    </a:gridCol>
                  </a:tblGrid>
                  <a:tr h="370840">
                    <a:tc>
                      <a:txBody>
                        <a:bodyPr/>
                        <a:lstStyle/>
                        <a:p>
                          <a:pPr algn="just"/>
                          <a14:m>
                            <m:oMathPara xmlns:m="http://schemas.openxmlformats.org/officeDocument/2006/math">
                              <m:oMathParaPr>
                                <m:jc m:val="left"/>
                              </m:oMathParaPr>
                              <m:oMath xmlns:m="http://schemas.openxmlformats.org/officeDocument/2006/math">
                                <m:r>
                                  <m:rPr>
                                    <m:sty m:val="p"/>
                                  </m:rPr>
                                  <a:rPr lang="en-US" sz="2000" i="0" smtClean="0">
                                    <a:latin typeface="Cambria Math" panose="02040503050406030204" pitchFamily="18" charset="0"/>
                                  </a:rPr>
                                  <m:t>P</m:t>
                                </m:r>
                                <m:r>
                                  <a:rPr lang="en-US" sz="2000" i="0" smtClean="0">
                                    <a:latin typeface="Cambria Math" panose="02040503050406030204" pitchFamily="18" charset="0"/>
                                  </a:rPr>
                                  <m:t>(</m:t>
                                </m:r>
                                <m:r>
                                  <m:rPr>
                                    <m:sty m:val="p"/>
                                  </m:rPr>
                                  <a:rPr lang="en-US" sz="2000" i="0" smtClean="0">
                                    <a:latin typeface="Cambria Math" panose="02040503050406030204" pitchFamily="18" charset="0"/>
                                  </a:rPr>
                                  <m:t>k</m:t>
                                </m:r>
                                <m:r>
                                  <a:rPr lang="en-US" sz="2000" i="0" smtClean="0">
                                    <a:latin typeface="Cambria Math" panose="02040503050406030204" pitchFamily="18" charset="0"/>
                                  </a:rPr>
                                  <m:t>+1)</m:t>
                                </m:r>
                              </m:oMath>
                            </m:oMathPara>
                          </a14:m>
                          <a:endParaRPr lang="en-US" sz="2000" i="0" dirty="0"/>
                        </a:p>
                      </a:txBody>
                      <a:tcPr>
                        <a:noFill/>
                      </a:tcPr>
                    </a:tc>
                    <a:tc>
                      <a:txBody>
                        <a:bodyPr/>
                        <a:lstStyle/>
                        <a:p>
                          <a:r>
                            <a:rPr lang="en-US" sz="2000" i="0" dirty="0"/>
                            <a:t>= </a:t>
                          </a:r>
                          <a14:m>
                            <m:oMath xmlns:m="http://schemas.openxmlformats.org/officeDocument/2006/math">
                              <m:r>
                                <a:rPr lang="en-US" sz="2000" i="0">
                                  <a:latin typeface="Cambria Math" panose="02040503050406030204" pitchFamily="18" charset="0"/>
                                </a:rPr>
                                <m:t>1+2+3+…</m:t>
                              </m:r>
                              <m:r>
                                <m:rPr>
                                  <m:sty m:val="p"/>
                                </m:rPr>
                                <a:rPr lang="en-US" sz="2000" b="0" i="0" smtClean="0">
                                  <a:latin typeface="Cambria Math" panose="02040503050406030204" pitchFamily="18" charset="0"/>
                                </a:rPr>
                                <m:t>k</m:t>
                              </m:r>
                              <m:r>
                                <a:rPr lang="en-US" sz="2000" i="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oMath>
                          </a14:m>
                          <a:endParaRPr lang="en-US" sz="2000" i="0" dirty="0"/>
                        </a:p>
                      </a:txBody>
                      <a:tcPr>
                        <a:noFill/>
                      </a:tcPr>
                    </a:tc>
                    <a:extLst>
                      <a:ext uri="{0D108BD9-81ED-4DB2-BD59-A6C34878D82A}">
                        <a16:rowId xmlns:a16="http://schemas.microsoft.com/office/drawing/2014/main" val="10000"/>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538997816"/>
                  </p:ext>
                </p:extLst>
              </p:nvPr>
            </p:nvGraphicFramePr>
            <p:xfrm>
              <a:off x="1098884" y="4008273"/>
              <a:ext cx="6096000" cy="396240"/>
            </p:xfrm>
            <a:graphic>
              <a:graphicData uri="http://schemas.openxmlformats.org/drawingml/2006/table">
                <a:tbl>
                  <a:tblPr firstRow="1" bandRow="1">
                    <a:tableStyleId>{2D5ABB26-0587-4C30-8999-92F81FD0307C}</a:tableStyleId>
                  </a:tblPr>
                  <a:tblGrid>
                    <a:gridCol w="1447800"/>
                    <a:gridCol w="4648200"/>
                  </a:tblGrid>
                  <a:tr h="396240">
                    <a:tc>
                      <a:txBody>
                        <a:bodyPr/>
                        <a:lstStyle/>
                        <a:p>
                          <a:endParaRPr lang="en-US"/>
                        </a:p>
                      </a:txBody>
                      <a:tcPr>
                        <a:blipFill rotWithShape="0">
                          <a:blip r:embed="rId4"/>
                          <a:stretch>
                            <a:fillRect t="-6061" r="-320588" b="-28788"/>
                          </a:stretch>
                        </a:blipFill>
                      </a:tcPr>
                    </a:tc>
                    <a:tc>
                      <a:txBody>
                        <a:bodyPr/>
                        <a:lstStyle/>
                        <a:p>
                          <a:endParaRPr lang="en-US"/>
                        </a:p>
                      </a:txBody>
                      <a:tcPr>
                        <a:blipFill rotWithShape="0">
                          <a:blip r:embed="rId4"/>
                          <a:stretch>
                            <a:fillRect l="-31193" t="-6061" b="-2878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850803538"/>
                  </p:ext>
                </p:extLst>
              </p:nvPr>
            </p:nvGraphicFramePr>
            <p:xfrm>
              <a:off x="2560752" y="4485025"/>
              <a:ext cx="3276600" cy="396240"/>
            </p:xfrm>
            <a:graphic>
              <a:graphicData uri="http://schemas.openxmlformats.org/drawingml/2006/table">
                <a:tbl>
                  <a:tblPr firstRow="1" bandRow="1">
                    <a:tableStyleId>{2D5ABB26-0587-4C30-8999-92F81FD0307C}</a:tableStyleId>
                  </a:tblPr>
                  <a:tblGrid>
                    <a:gridCol w="32766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r>
                                <a:rPr lang="en-US" sz="2000" b="1" i="0" smtClean="0">
                                  <a:solidFill>
                                    <a:srgbClr val="C00000"/>
                                  </a:solidFill>
                                  <a:latin typeface="Cambria Math" panose="02040503050406030204" pitchFamily="18" charset="0"/>
                                </a:rPr>
                                <m:t>𝐤</m:t>
                              </m:r>
                              <m:r>
                                <a:rPr lang="en-US" sz="2000" b="1" i="0" smtClean="0">
                                  <a:solidFill>
                                    <a:srgbClr val="C00000"/>
                                  </a:solidFill>
                                  <a:latin typeface="Cambria Math" panose="02040503050406030204" pitchFamily="18" charset="0"/>
                                </a:rPr>
                                <m:t>(</m:t>
                              </m:r>
                              <m:r>
                                <a:rPr lang="en-US" sz="2000" b="1" i="0" smtClean="0">
                                  <a:solidFill>
                                    <a:srgbClr val="C00000"/>
                                  </a:solidFill>
                                  <a:latin typeface="Cambria Math" panose="02040503050406030204" pitchFamily="18" charset="0"/>
                                </a:rPr>
                                <m:t>𝐤</m:t>
                              </m:r>
                              <m:r>
                                <a:rPr lang="en-US" sz="2000" b="1" i="0" smtClean="0">
                                  <a:solidFill>
                                    <a:srgbClr val="C00000"/>
                                  </a:solidFill>
                                  <a:latin typeface="Cambria Math" panose="02040503050406030204" pitchFamily="18" charset="0"/>
                                </a:rPr>
                                <m:t>+</m:t>
                              </m:r>
                              <m:r>
                                <a:rPr lang="en-US" sz="2000" b="1" i="0" smtClean="0">
                                  <a:solidFill>
                                    <a:srgbClr val="C00000"/>
                                  </a:solidFill>
                                  <a:latin typeface="Cambria Math" panose="02040503050406030204" pitchFamily="18" charset="0"/>
                                </a:rPr>
                                <m:t>𝟏</m:t>
                              </m:r>
                              <m:r>
                                <a:rPr lang="en-US" sz="2000" b="1" i="0" smtClean="0">
                                  <a:solidFill>
                                    <a:srgbClr val="C00000"/>
                                  </a:solidFill>
                                  <a:latin typeface="Cambria Math" panose="02040503050406030204" pitchFamily="18" charset="0"/>
                                </a:rPr>
                                <m:t>)/</m:t>
                              </m:r>
                              <m:r>
                                <a:rPr lang="en-US" sz="2000" b="1" i="0" smtClean="0">
                                  <a:solidFill>
                                    <a:srgbClr val="C00000"/>
                                  </a:solidFill>
                                  <a:latin typeface="Cambria Math" panose="02040503050406030204" pitchFamily="18" charset="0"/>
                                </a:rPr>
                                <m:t>𝟐</m:t>
                              </m:r>
                              <m:r>
                                <a:rPr lang="en-US" sz="2000" b="0" i="0" smtClean="0">
                                  <a:solidFill>
                                    <a:schemeClr val="tx1"/>
                                  </a:solidFill>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oMath>
                          </a14:m>
                          <a:endParaRPr lang="en-US" sz="2000" i="0" dirty="0"/>
                        </a:p>
                      </a:txBody>
                      <a:tcPr>
                        <a:noFill/>
                      </a:tcPr>
                    </a:tc>
                    <a:extLst>
                      <a:ext uri="{0D108BD9-81ED-4DB2-BD59-A6C34878D82A}">
                        <a16:rowId xmlns:a16="http://schemas.microsoft.com/office/drawing/2014/main" val="10000"/>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850803538"/>
                  </p:ext>
                </p:extLst>
              </p:nvPr>
            </p:nvGraphicFramePr>
            <p:xfrm>
              <a:off x="2560752" y="4485025"/>
              <a:ext cx="3276600" cy="396240"/>
            </p:xfrm>
            <a:graphic>
              <a:graphicData uri="http://schemas.openxmlformats.org/drawingml/2006/table">
                <a:tbl>
                  <a:tblPr firstRow="1" bandRow="1">
                    <a:tableStyleId>{2D5ABB26-0587-4C30-8999-92F81FD0307C}</a:tableStyleId>
                  </a:tblPr>
                  <a:tblGrid>
                    <a:gridCol w="3276600"/>
                  </a:tblGrid>
                  <a:tr h="396240">
                    <a:tc>
                      <a:txBody>
                        <a:bodyPr/>
                        <a:lstStyle/>
                        <a:p>
                          <a:endParaRPr lang="en-US"/>
                        </a:p>
                      </a:txBody>
                      <a:tcPr>
                        <a:blipFill rotWithShape="0">
                          <a:blip r:embed="rId5"/>
                          <a:stretch>
                            <a:fillRect t="-6061" b="-28788"/>
                          </a:stretch>
                        </a:blipFill>
                      </a:tcPr>
                    </a:tc>
                  </a:tr>
                </a:tbl>
              </a:graphicData>
            </a:graphic>
          </p:graphicFrame>
        </mc:Fallback>
      </mc:AlternateContent>
      <p:graphicFrame>
        <p:nvGraphicFramePr>
          <p:cNvPr id="6" name="Table 5"/>
          <p:cNvGraphicFramePr>
            <a:graphicFrameLocks noGrp="1"/>
          </p:cNvGraphicFramePr>
          <p:nvPr>
            <p:extLst>
              <p:ext uri="{D42A27DB-BD31-4B8C-83A1-F6EECF244321}">
                <p14:modId xmlns:p14="http://schemas.microsoft.com/office/powerpoint/2010/main" val="2197354045"/>
              </p:ext>
            </p:extLst>
          </p:nvPr>
        </p:nvGraphicFramePr>
        <p:xfrm>
          <a:off x="5227752" y="4446440"/>
          <a:ext cx="3429000" cy="396240"/>
        </p:xfrm>
        <a:graphic>
          <a:graphicData uri="http://schemas.openxmlformats.org/drawingml/2006/table">
            <a:tbl>
              <a:tblPr firstRow="1" bandRow="1">
                <a:tableStyleId>{2D5ABB26-0587-4C30-8999-92F81FD0307C}</a:tableStyleId>
              </a:tblPr>
              <a:tblGrid>
                <a:gridCol w="3429000">
                  <a:extLst>
                    <a:ext uri="{9D8B030D-6E8A-4147-A177-3AD203B41FA5}">
                      <a16:colId xmlns:a16="http://schemas.microsoft.com/office/drawing/2014/main" val="20000"/>
                    </a:ext>
                  </a:extLst>
                </a:gridCol>
              </a:tblGrid>
              <a:tr h="370840">
                <a:tc>
                  <a:txBody>
                    <a:bodyPr/>
                    <a:lstStyle/>
                    <a:p>
                      <a:r>
                        <a:rPr lang="en-US" sz="2000" dirty="0">
                          <a:solidFill>
                            <a:srgbClr val="0E47A1"/>
                          </a:solidFill>
                        </a:rPr>
                        <a:t>(by induction hypothesis)</a:t>
                      </a: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139774136"/>
                  </p:ext>
                </p:extLst>
              </p:nvPr>
            </p:nvGraphicFramePr>
            <p:xfrm>
              <a:off x="2560752" y="4971050"/>
              <a:ext cx="2362200" cy="53702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k</m:t>
                                  </m:r>
                                </m:num>
                                <m:den>
                                  <m:r>
                                    <a:rPr lang="en-US" sz="2000" b="0" i="0" smtClean="0">
                                      <a:latin typeface="Cambria Math" panose="02040503050406030204" pitchFamily="18" charset="0"/>
                                    </a:rPr>
                                    <m:t>2</m:t>
                                  </m:r>
                                </m:den>
                              </m:f>
                              <m:r>
                                <a:rPr lang="en-US" sz="2000" b="0" i="0" smtClean="0">
                                  <a:latin typeface="Cambria Math" panose="02040503050406030204" pitchFamily="18" charset="0"/>
                                </a:rPr>
                                <m:t>+1)</m:t>
                              </m:r>
                            </m:oMath>
                          </a14:m>
                          <a:endParaRPr lang="en-US" sz="2000" i="0" dirty="0"/>
                        </a:p>
                      </a:txBody>
                      <a:tcPr/>
                    </a:tc>
                    <a:extLst>
                      <a:ext uri="{0D108BD9-81ED-4DB2-BD59-A6C34878D82A}">
                        <a16:rowId xmlns:a16="http://schemas.microsoft.com/office/drawing/2014/main" val="10000"/>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139774136"/>
                  </p:ext>
                </p:extLst>
              </p:nvPr>
            </p:nvGraphicFramePr>
            <p:xfrm>
              <a:off x="2560752" y="4971050"/>
              <a:ext cx="2362200" cy="537020"/>
            </p:xfrm>
            <a:graphic>
              <a:graphicData uri="http://schemas.openxmlformats.org/drawingml/2006/table">
                <a:tbl>
                  <a:tblPr firstRow="1" bandRow="1">
                    <a:tableStyleId>{2D5ABB26-0587-4C30-8999-92F81FD0307C}</a:tableStyleId>
                  </a:tblPr>
                  <a:tblGrid>
                    <a:gridCol w="2362200"/>
                  </a:tblGrid>
                  <a:tr h="537020">
                    <a:tc>
                      <a:txBody>
                        <a:bodyPr/>
                        <a:lstStyle/>
                        <a:p>
                          <a:endParaRPr lang="en-US"/>
                        </a:p>
                      </a:txBody>
                      <a:tcPr>
                        <a:blipFill rotWithShape="0">
                          <a:blip r:embed="rId6"/>
                          <a:stretch>
                            <a:fillRect b="-7865"/>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ext uri="{D42A27DB-BD31-4B8C-83A1-F6EECF244321}">
                    <p14:modId xmlns:p14="http://schemas.microsoft.com/office/powerpoint/2010/main" val="1934306598"/>
                  </p:ext>
                </p:extLst>
              </p:nvPr>
            </p:nvGraphicFramePr>
            <p:xfrm>
              <a:off x="2560752" y="5594029"/>
              <a:ext cx="2667000" cy="396240"/>
            </p:xfrm>
            <a:graphic>
              <a:graphicData uri="http://schemas.openxmlformats.org/drawingml/2006/table">
                <a:tbl>
                  <a:tblPr firstRow="1" bandRow="1">
                    <a:tableStyleId>{2D5ABB26-0587-4C30-8999-92F81FD0307C}</a:tableStyleId>
                  </a:tblPr>
                  <a:tblGrid>
                    <a:gridCol w="26670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m:t>
                              </m:r>
                              <m:r>
                                <m:rPr>
                                  <m:sty m:val="p"/>
                                </m:rPr>
                                <a:rPr lang="en-US" sz="2000" b="0" i="0" smtClean="0">
                                  <a:latin typeface="Cambria Math" panose="02040503050406030204" pitchFamily="18" charset="0"/>
                                </a:rPr>
                                <m:t>k</m:t>
                              </m:r>
                              <m:r>
                                <a:rPr lang="en-US" sz="2000" b="0" i="0" smtClean="0">
                                  <a:latin typeface="Cambria Math" panose="02040503050406030204" pitchFamily="18" charset="0"/>
                                </a:rPr>
                                <m:t>+2)/2</m:t>
                              </m:r>
                            </m:oMath>
                          </a14:m>
                          <a:endParaRPr lang="en-US" sz="2000" i="0" dirty="0"/>
                        </a:p>
                      </a:txBody>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1934306598"/>
                  </p:ext>
                </p:extLst>
              </p:nvPr>
            </p:nvGraphicFramePr>
            <p:xfrm>
              <a:off x="2560752" y="5594029"/>
              <a:ext cx="2667000" cy="396240"/>
            </p:xfrm>
            <a:graphic>
              <a:graphicData uri="http://schemas.openxmlformats.org/drawingml/2006/table">
                <a:tbl>
                  <a:tblPr firstRow="1" bandRow="1">
                    <a:tableStyleId>{2D5ABB26-0587-4C30-8999-92F81FD0307C}</a:tableStyleId>
                  </a:tblPr>
                  <a:tblGrid>
                    <a:gridCol w="2667000"/>
                  </a:tblGrid>
                  <a:tr h="396240">
                    <a:tc>
                      <a:txBody>
                        <a:bodyPr/>
                        <a:lstStyle/>
                        <a:p>
                          <a:endParaRPr lang="en-US"/>
                        </a:p>
                      </a:txBody>
                      <a:tcPr>
                        <a:blipFill rotWithShape="0">
                          <a:blip r:embed="rId7"/>
                          <a:stretch>
                            <a:fillRect t="-6061" b="-28788"/>
                          </a:stretch>
                        </a:blipFill>
                      </a:tcPr>
                    </a:tc>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285731385"/>
                  </p:ext>
                </p:extLst>
              </p:nvPr>
            </p:nvGraphicFramePr>
            <p:xfrm>
              <a:off x="2551787" y="6057769"/>
              <a:ext cx="3505200" cy="396240"/>
            </p:xfrm>
            <a:graphic>
              <a:graphicData uri="http://schemas.openxmlformats.org/drawingml/2006/table">
                <a:tbl>
                  <a:tblPr firstRow="1" bandRow="1">
                    <a:tableStyleId>{2D5ABB26-0587-4C30-8999-92F81FD0307C}</a:tableStyleId>
                  </a:tblPr>
                  <a:tblGrid>
                    <a:gridCol w="3505200">
                      <a:extLst>
                        <a:ext uri="{9D8B030D-6E8A-4147-A177-3AD203B41FA5}">
                          <a16:colId xmlns:a16="http://schemas.microsoft.com/office/drawing/2014/main" val="20000"/>
                        </a:ext>
                      </a:extLst>
                    </a:gridCol>
                  </a:tblGrid>
                  <a:tr h="370840">
                    <a:tc>
                      <a:txBody>
                        <a:bodyPr/>
                        <a:lstStyle/>
                        <a:p>
                          <a:r>
                            <a:rPr lang="en-US" sz="2000" i="0" dirty="0"/>
                            <a:t>= </a:t>
                          </a:r>
                          <a14:m>
                            <m:oMath xmlns:m="http://schemas.openxmlformats.org/officeDocument/2006/math">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k</m:t>
                                  </m:r>
                                  <m:r>
                                    <a:rPr lang="en-US" sz="2000" b="0" i="0" smtClean="0">
                                      <a:latin typeface="Cambria Math" panose="02040503050406030204" pitchFamily="18" charset="0"/>
                                    </a:rPr>
                                    <m:t>+1</m:t>
                                  </m:r>
                                </m:e>
                              </m:d>
                              <m:r>
                                <a:rPr lang="en-US" sz="2000" b="0" i="0" smtClean="0">
                                  <a:latin typeface="Cambria Math" panose="02040503050406030204" pitchFamily="18" charset="0"/>
                                </a:rPr>
                                <m:t>+1)/2</m:t>
                              </m:r>
                            </m:oMath>
                          </a14:m>
                          <a:endParaRPr lang="en-US" sz="2000" i="0" dirty="0"/>
                        </a:p>
                      </a:txBody>
                      <a:tcPr/>
                    </a:tc>
                    <a:extLst>
                      <a:ext uri="{0D108BD9-81ED-4DB2-BD59-A6C34878D82A}">
                        <a16:rowId xmlns:a16="http://schemas.microsoft.com/office/drawing/2014/main" val="10000"/>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285731385"/>
                  </p:ext>
                </p:extLst>
              </p:nvPr>
            </p:nvGraphicFramePr>
            <p:xfrm>
              <a:off x="2551787" y="6057769"/>
              <a:ext cx="3505200" cy="396240"/>
            </p:xfrm>
            <a:graphic>
              <a:graphicData uri="http://schemas.openxmlformats.org/drawingml/2006/table">
                <a:tbl>
                  <a:tblPr firstRow="1" bandRow="1">
                    <a:tableStyleId>{2D5ABB26-0587-4C30-8999-92F81FD0307C}</a:tableStyleId>
                  </a:tblPr>
                  <a:tblGrid>
                    <a:gridCol w="3505200"/>
                  </a:tblGrid>
                  <a:tr h="396240">
                    <a:tc>
                      <a:txBody>
                        <a:bodyPr/>
                        <a:lstStyle/>
                        <a:p>
                          <a:endParaRPr lang="en-US"/>
                        </a:p>
                      </a:txBody>
                      <a:tcPr>
                        <a:blipFill rotWithShape="0">
                          <a:blip r:embed="rId8"/>
                          <a:stretch>
                            <a:fillRect t="-6061" b="-28788"/>
                          </a:stretch>
                        </a:blipFill>
                      </a:tcPr>
                    </a:tc>
                  </a:tr>
                </a:tbl>
              </a:graphicData>
            </a:graphic>
          </p:graphicFrame>
        </mc:Fallback>
      </mc:AlternateContent>
      <p:graphicFrame>
        <p:nvGraphicFramePr>
          <p:cNvPr id="10" name="Table 9"/>
          <p:cNvGraphicFramePr>
            <a:graphicFrameLocks noGrp="1"/>
          </p:cNvGraphicFramePr>
          <p:nvPr>
            <p:extLst>
              <p:ext uri="{D42A27DB-BD31-4B8C-83A1-F6EECF244321}">
                <p14:modId xmlns:p14="http://schemas.microsoft.com/office/powerpoint/2010/main" val="3286139578"/>
              </p:ext>
            </p:extLst>
          </p:nvPr>
        </p:nvGraphicFramePr>
        <p:xfrm>
          <a:off x="5366084" y="5996809"/>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rgbClr val="0E47A1"/>
                          </a:solidFill>
                        </a:rPr>
                        <a:t>(Hence Proved)</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833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1 +3 +5 + … +2n-1 = n</a:t>
            </a:r>
            <a:r>
              <a:rPr lang="en-US" baseline="30000" dirty="0"/>
              <a:t>2 </a:t>
            </a:r>
            <a:r>
              <a:rPr lang="en-US" dirty="0"/>
              <a:t>using PMI, n&gt;=1</a:t>
            </a:r>
          </a:p>
        </p:txBody>
      </p:sp>
      <p:sp>
        <p:nvSpPr>
          <p:cNvPr id="3" name="Content Placeholder 2"/>
          <p:cNvSpPr>
            <a:spLocks noGrp="1"/>
          </p:cNvSpPr>
          <p:nvPr>
            <p:ph idx="1"/>
          </p:nvPr>
        </p:nvSpPr>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b="1" dirty="0"/>
              <a:t>	</a:t>
            </a:r>
            <a:r>
              <a:rPr lang="en-US" sz="2000" dirty="0"/>
              <a:t>We must show that P(1) is true.</a:t>
            </a:r>
          </a:p>
          <a:p>
            <a:pPr marL="0" indent="0">
              <a:buNone/>
            </a:pPr>
            <a:r>
              <a:rPr lang="en-US" sz="2000" dirty="0"/>
              <a:t>	P(1) = 2(1)-1= 1 (L.H.S)</a:t>
            </a:r>
          </a:p>
          <a:p>
            <a:pPr marL="0" indent="0">
              <a:buNone/>
            </a:pPr>
            <a:r>
              <a:rPr lang="en-US" sz="2000" b="1" dirty="0"/>
              <a:t>	</a:t>
            </a:r>
            <a:r>
              <a:rPr lang="en-US" sz="2000" dirty="0"/>
              <a:t>P(1) = (1)</a:t>
            </a:r>
            <a:r>
              <a:rPr lang="en-US" sz="2000" baseline="30000" dirty="0"/>
              <a:t>2 </a:t>
            </a:r>
            <a:r>
              <a:rPr lang="en-US" sz="2000" dirty="0"/>
              <a:t>= 1 (R.H.S)</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b="1" dirty="0"/>
              <a:t>	</a:t>
            </a:r>
            <a:r>
              <a:rPr lang="en-US" sz="2000" dirty="0"/>
              <a:t>k &gt;= 1 and</a:t>
            </a:r>
          </a:p>
          <a:p>
            <a:pPr marL="0" indent="0">
              <a:buNone/>
            </a:pPr>
            <a:r>
              <a:rPr lang="en-US" sz="2000" b="1" dirty="0"/>
              <a:t>	</a:t>
            </a:r>
            <a:r>
              <a:rPr lang="en-US" sz="2000" dirty="0"/>
              <a:t>p(k) = </a:t>
            </a:r>
            <a:r>
              <a:rPr lang="en-US" sz="2000" dirty="0">
                <a:solidFill>
                  <a:srgbClr val="C00000"/>
                </a:solidFill>
              </a:rPr>
              <a:t>1+3+5+…..+(2k-1)=</a:t>
            </a:r>
            <a:r>
              <a:rPr lang="en-US" sz="2000" b="1" dirty="0">
                <a:solidFill>
                  <a:srgbClr val="C00000"/>
                </a:solidFill>
              </a:rPr>
              <a:t>k</a:t>
            </a:r>
            <a:r>
              <a:rPr lang="en-US" sz="2000" b="1" baseline="30000" dirty="0">
                <a:solidFill>
                  <a:srgbClr val="C00000"/>
                </a:solidFill>
              </a:rPr>
              <a:t>2</a:t>
            </a:r>
            <a:endParaRPr lang="en-US" sz="2000" b="1" dirty="0">
              <a:solidFill>
                <a:srgbClr val="C00000"/>
              </a:solidFill>
            </a:endParaRPr>
          </a:p>
          <a:p>
            <a:pPr marL="0" indent="0">
              <a:buNone/>
            </a:pPr>
            <a:r>
              <a:rPr lang="en-US" sz="2000" b="1" dirty="0">
                <a:solidFill>
                  <a:srgbClr val="0E47A1"/>
                </a:solidFill>
              </a:rPr>
              <a:t>Step-3: Proof of Induction</a:t>
            </a:r>
            <a:endParaRPr lang="en-US" sz="2000" dirty="0">
              <a:solidFill>
                <a:srgbClr val="0E47A1"/>
              </a:solidFill>
            </a:endParaRPr>
          </a:p>
          <a:p>
            <a:pPr marL="0" indent="0">
              <a:buNone/>
            </a:pPr>
            <a:r>
              <a:rPr lang="en-US" sz="2000" dirty="0"/>
              <a:t>	P(k+1)	= </a:t>
            </a:r>
            <a:r>
              <a:rPr lang="en-US" sz="2000" dirty="0">
                <a:solidFill>
                  <a:srgbClr val="C00000"/>
                </a:solidFill>
              </a:rPr>
              <a:t>1+3+5+….+(2k-1)</a:t>
            </a:r>
            <a:r>
              <a:rPr lang="en-US" sz="2000" dirty="0"/>
              <a:t>+(2(k+1)-1)</a:t>
            </a:r>
          </a:p>
          <a:p>
            <a:pPr marL="0" indent="0">
              <a:buNone/>
            </a:pPr>
            <a:r>
              <a:rPr lang="en-US" sz="2000" dirty="0"/>
              <a:t>		= </a:t>
            </a:r>
            <a:r>
              <a:rPr lang="en-US" sz="2000" b="1" dirty="0">
                <a:solidFill>
                  <a:srgbClr val="C00000"/>
                </a:solidFill>
              </a:rPr>
              <a:t>k</a:t>
            </a:r>
            <a:r>
              <a:rPr lang="en-US" sz="2000" b="1" baseline="30000" dirty="0">
                <a:solidFill>
                  <a:srgbClr val="C00000"/>
                </a:solidFill>
              </a:rPr>
              <a:t>2</a:t>
            </a:r>
            <a:r>
              <a:rPr lang="en-US" sz="2000" baseline="30000" dirty="0"/>
              <a:t> </a:t>
            </a:r>
            <a:r>
              <a:rPr lang="en-US" sz="2000" dirty="0"/>
              <a:t>+ (2(k+1)-1)</a:t>
            </a:r>
          </a:p>
          <a:p>
            <a:pPr marL="0" indent="0">
              <a:buNone/>
            </a:pPr>
            <a:r>
              <a:rPr lang="en-US" sz="2000" dirty="0"/>
              <a:t>		= k</a:t>
            </a:r>
            <a:r>
              <a:rPr lang="en-US" sz="2000" baseline="30000" dirty="0"/>
              <a:t>2 </a:t>
            </a:r>
            <a:r>
              <a:rPr lang="en-US" sz="2000" dirty="0"/>
              <a:t>+ (2k+2-1)</a:t>
            </a:r>
          </a:p>
          <a:p>
            <a:pPr marL="0" indent="0">
              <a:buNone/>
            </a:pPr>
            <a:r>
              <a:rPr lang="en-US" sz="2000" dirty="0"/>
              <a:t>		= k</a:t>
            </a:r>
            <a:r>
              <a:rPr lang="en-US" sz="2000" baseline="30000" dirty="0"/>
              <a:t>2 </a:t>
            </a:r>
            <a:r>
              <a:rPr lang="en-US" sz="2000" dirty="0"/>
              <a:t>+ 2k+1</a:t>
            </a:r>
          </a:p>
          <a:p>
            <a:pPr marL="0" indent="0">
              <a:buNone/>
            </a:pPr>
            <a:r>
              <a:rPr lang="en-US" sz="2000" dirty="0"/>
              <a:t>		=(k+1)</a:t>
            </a:r>
            <a:r>
              <a:rPr lang="en-US" sz="2000" baseline="30000" dirty="0"/>
              <a:t>2	</a:t>
            </a:r>
            <a:r>
              <a:rPr lang="en-US" sz="2000" dirty="0">
                <a:solidFill>
                  <a:srgbClr val="0E47A1"/>
                </a:solidFill>
              </a:rPr>
              <a:t>(Hence Proved)</a:t>
            </a:r>
          </a:p>
          <a:p>
            <a:pPr marL="0" indent="0">
              <a:buNone/>
            </a:pPr>
            <a:r>
              <a:rPr lang="en-US" sz="2000" baseline="30000" dirty="0"/>
              <a:t>	</a:t>
            </a:r>
            <a:endParaRPr lang="en-US" sz="2000" dirty="0"/>
          </a:p>
          <a:p>
            <a:endParaRPr lang="en-US" dirty="0"/>
          </a:p>
        </p:txBody>
      </p:sp>
    </p:spTree>
    <p:extLst>
      <p:ext uri="{BB962C8B-B14F-4D97-AF65-F5344CB8AC3E}">
        <p14:creationId xmlns:p14="http://schemas.microsoft.com/office/powerpoint/2010/main" val="17260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Prove  7+ 13+19+…..+(6n+1)= n(3n+4) using PMI, n&gt;=1</a:t>
            </a:r>
            <a:endParaRPr lang="en-US" dirty="0"/>
          </a:p>
        </p:txBody>
      </p:sp>
      <p:sp>
        <p:nvSpPr>
          <p:cNvPr id="3" name="Content Placeholder 2"/>
          <p:cNvSpPr>
            <a:spLocks noGrp="1"/>
          </p:cNvSpPr>
          <p:nvPr>
            <p:ph idx="1"/>
          </p:nvPr>
        </p:nvSpPr>
        <p:spPr>
          <a:xfrm>
            <a:off x="131181" y="863444"/>
            <a:ext cx="5082504" cy="5590565"/>
          </a:xfrm>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dirty="0"/>
              <a:t>We must show that p(1) is true.</a:t>
            </a:r>
          </a:p>
          <a:p>
            <a:pPr marL="0" indent="0">
              <a:buNone/>
            </a:pPr>
            <a:r>
              <a:rPr lang="en-US" sz="2000" dirty="0"/>
              <a:t>	P(1)= 6n+1=(6(1)+1)=7</a:t>
            </a:r>
          </a:p>
          <a:p>
            <a:pPr marL="0" indent="0">
              <a:buNone/>
            </a:pPr>
            <a:r>
              <a:rPr lang="en-US" sz="2000" dirty="0"/>
              <a:t>	P(1)= n(3n+4) =1(3(1)+4)=7</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dirty="0"/>
              <a:t>k &gt;= 1 and</a:t>
            </a:r>
          </a:p>
          <a:p>
            <a:pPr marL="0" indent="0">
              <a:buNone/>
            </a:pPr>
            <a:r>
              <a:rPr lang="en-US" sz="2000" dirty="0"/>
              <a:t>p(k) = </a:t>
            </a:r>
            <a:r>
              <a:rPr lang="en-US" sz="2000" dirty="0">
                <a:solidFill>
                  <a:srgbClr val="C00000"/>
                </a:solidFill>
              </a:rPr>
              <a:t>7+13+19+…..+(6k+1)=</a:t>
            </a:r>
            <a:r>
              <a:rPr lang="en-US" sz="2000" b="1" dirty="0">
                <a:solidFill>
                  <a:srgbClr val="C00000"/>
                </a:solidFill>
              </a:rPr>
              <a:t>k(3k+4)</a:t>
            </a:r>
            <a:r>
              <a:rPr lang="en-US" sz="2000" dirty="0">
                <a:solidFill>
                  <a:srgbClr val="C00000"/>
                </a:solidFill>
              </a:rPr>
              <a:t> </a:t>
            </a:r>
          </a:p>
          <a:p>
            <a:endParaRPr lang="en-US" dirty="0"/>
          </a:p>
        </p:txBody>
      </p:sp>
      <p:sp>
        <p:nvSpPr>
          <p:cNvPr id="4" name="Content Placeholder 2"/>
          <p:cNvSpPr txBox="1">
            <a:spLocks/>
          </p:cNvSpPr>
          <p:nvPr/>
        </p:nvSpPr>
        <p:spPr>
          <a:xfrm>
            <a:off x="5641644" y="863444"/>
            <a:ext cx="610331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E47A1"/>
                </a:solidFill>
              </a:rPr>
              <a:t>Step-3: Proof of Induction</a:t>
            </a:r>
            <a:endParaRPr lang="en-US" sz="2000" dirty="0">
              <a:solidFill>
                <a:srgbClr val="0E47A1"/>
              </a:solidFill>
            </a:endParaRPr>
          </a:p>
          <a:p>
            <a:pPr marL="0" indent="0">
              <a:buFont typeface="Wingdings" panose="05000000000000000000" pitchFamily="2" charset="2"/>
              <a:buNone/>
            </a:pPr>
            <a:r>
              <a:rPr lang="en-US" sz="2000" dirty="0"/>
              <a:t>P(k+1)= </a:t>
            </a:r>
            <a:r>
              <a:rPr lang="en-US" sz="2000" dirty="0">
                <a:solidFill>
                  <a:srgbClr val="C00000"/>
                </a:solidFill>
              </a:rPr>
              <a:t>7+13+…..+(6k+1)</a:t>
            </a:r>
            <a:r>
              <a:rPr lang="en-US" sz="2000" dirty="0"/>
              <a:t>+(6(k+1)+1)</a:t>
            </a:r>
          </a:p>
          <a:p>
            <a:pPr marL="0" indent="0">
              <a:buFont typeface="Wingdings" panose="05000000000000000000" pitchFamily="2" charset="2"/>
              <a:buNone/>
            </a:pPr>
            <a:r>
              <a:rPr lang="en-US" sz="2000" dirty="0"/>
              <a:t>		= </a:t>
            </a:r>
            <a:r>
              <a:rPr lang="en-US" sz="2000" b="1" dirty="0">
                <a:solidFill>
                  <a:srgbClr val="C00000"/>
                </a:solidFill>
              </a:rPr>
              <a:t>k(3k+4)</a:t>
            </a:r>
            <a:r>
              <a:rPr lang="en-US" sz="2000" dirty="0"/>
              <a:t>+(6(k+1)+1)</a:t>
            </a:r>
          </a:p>
          <a:p>
            <a:pPr marL="0" indent="0">
              <a:buFont typeface="Wingdings" panose="05000000000000000000" pitchFamily="2" charset="2"/>
              <a:buNone/>
            </a:pPr>
            <a:r>
              <a:rPr lang="en-US" sz="2000" dirty="0"/>
              <a:t>		= k(3k+4)+(6k+6+1)</a:t>
            </a:r>
          </a:p>
          <a:p>
            <a:pPr marL="0" indent="0">
              <a:buFont typeface="Wingdings" panose="05000000000000000000" pitchFamily="2" charset="2"/>
              <a:buNone/>
            </a:pPr>
            <a:r>
              <a:rPr lang="en-US" sz="2000" dirty="0"/>
              <a:t>		= 3k</a:t>
            </a:r>
            <a:r>
              <a:rPr lang="en-US" sz="2000" baseline="30000" dirty="0"/>
              <a:t>2</a:t>
            </a:r>
            <a:r>
              <a:rPr lang="en-US" sz="2000" dirty="0"/>
              <a:t>+4k+6k+7</a:t>
            </a:r>
          </a:p>
          <a:p>
            <a:pPr marL="0" indent="0">
              <a:buFont typeface="Wingdings" panose="05000000000000000000" pitchFamily="2" charset="2"/>
              <a:buNone/>
            </a:pPr>
            <a:r>
              <a:rPr lang="en-US" sz="2000" dirty="0"/>
              <a:t>		= 3k</a:t>
            </a:r>
            <a:r>
              <a:rPr lang="en-US" sz="2000" baseline="30000" dirty="0"/>
              <a:t>2</a:t>
            </a:r>
            <a:r>
              <a:rPr lang="en-US" sz="2000" dirty="0"/>
              <a:t>+10k+7</a:t>
            </a:r>
          </a:p>
          <a:p>
            <a:pPr marL="0" indent="0">
              <a:buFont typeface="Wingdings" panose="05000000000000000000" pitchFamily="2" charset="2"/>
              <a:buNone/>
            </a:pPr>
            <a:r>
              <a:rPr lang="en-US" sz="2000" dirty="0"/>
              <a:t>		= 3k</a:t>
            </a:r>
            <a:r>
              <a:rPr lang="en-US" sz="2000" baseline="30000" dirty="0"/>
              <a:t>2</a:t>
            </a:r>
            <a:r>
              <a:rPr lang="en-US" sz="2000" dirty="0"/>
              <a:t>+3k+7k+7</a:t>
            </a:r>
          </a:p>
          <a:p>
            <a:pPr marL="0" indent="0">
              <a:buFont typeface="Wingdings" panose="05000000000000000000" pitchFamily="2" charset="2"/>
              <a:buNone/>
            </a:pPr>
            <a:r>
              <a:rPr lang="en-US" sz="2000" dirty="0"/>
              <a:t>		= 3k(k+1)+7(k+1)</a:t>
            </a:r>
          </a:p>
          <a:p>
            <a:pPr marL="0" indent="0">
              <a:buFont typeface="Wingdings" panose="05000000000000000000" pitchFamily="2" charset="2"/>
              <a:buNone/>
            </a:pPr>
            <a:r>
              <a:rPr lang="en-US" sz="2000" dirty="0"/>
              <a:t>		= (k+1)(3k+7)</a:t>
            </a:r>
          </a:p>
          <a:p>
            <a:pPr marL="0" indent="0">
              <a:buFont typeface="Wingdings" panose="05000000000000000000" pitchFamily="2" charset="2"/>
              <a:buNone/>
            </a:pPr>
            <a:r>
              <a:rPr lang="en-US" sz="2000" dirty="0"/>
              <a:t>		= (k+1)(3k+3+4)</a:t>
            </a:r>
          </a:p>
          <a:p>
            <a:pPr marL="0" indent="0">
              <a:buNone/>
            </a:pPr>
            <a:r>
              <a:rPr lang="en-US" sz="2000" dirty="0"/>
              <a:t>		= (k+1)(3(k+1)+4) </a:t>
            </a:r>
            <a:r>
              <a:rPr lang="en-US" sz="2000" dirty="0">
                <a:solidFill>
                  <a:srgbClr val="0E47A1"/>
                </a:solidFill>
              </a:rPr>
              <a:t>(Hence Proved)</a:t>
            </a:r>
          </a:p>
          <a:p>
            <a:pPr marL="0" indent="0">
              <a:buFont typeface="Wingdings" panose="05000000000000000000" pitchFamily="2" charset="2"/>
              <a:buNone/>
            </a:pPr>
            <a:endParaRPr lang="en-US" dirty="0"/>
          </a:p>
        </p:txBody>
      </p:sp>
      <p:cxnSp>
        <p:nvCxnSpPr>
          <p:cNvPr id="5" name="Straight Connector 4"/>
          <p:cNvCxnSpPr/>
          <p:nvPr/>
        </p:nvCxnSpPr>
        <p:spPr>
          <a:xfrm>
            <a:off x="5213685"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616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Prove </a:t>
                </a:r>
                <a14:m>
                  <m:oMath xmlns:m="http://schemas.openxmlformats.org/officeDocument/2006/math">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𝒏</m:t>
                        </m:r>
                      </m:sup>
                      <m:e>
                        <m:sSup>
                          <m:sSupPr>
                            <m:ctrlPr>
                              <a:rPr lang="en-US" i="1">
                                <a:latin typeface="Cambria Math" panose="02040503050406030204" pitchFamily="18" charset="0"/>
                              </a:rPr>
                            </m:ctrlPr>
                          </m:sSupPr>
                          <m:e>
                            <m:r>
                              <a:rPr lang="en-US" i="1">
                                <a:latin typeface="Cambria Math" panose="02040503050406030204" pitchFamily="18" charset="0"/>
                              </a:rPr>
                              <m:t>𝒊</m:t>
                            </m:r>
                          </m:e>
                          <m:sup>
                            <m:r>
                              <a:rPr lang="en-US" i="1">
                                <a:latin typeface="Cambria Math" panose="02040503050406030204" pitchFamily="18" charset="0"/>
                              </a:rPr>
                              <m:t>𝟐</m:t>
                            </m:r>
                          </m:sup>
                        </m:sSup>
                        <m:r>
                          <a:rPr lang="en-US" i="1">
                            <a:latin typeface="Cambria Math" panose="02040503050406030204" pitchFamily="18" charset="0"/>
                          </a:rPr>
                          <m:t>=</m:t>
                        </m:r>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𝟐</m:t>
                        </m:r>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r>
                          <a:rPr lang="en-US" i="1">
                            <a:latin typeface="Cambria Math" panose="02040503050406030204" pitchFamily="18" charset="0"/>
                          </a:rPr>
                          <m:t>𝟔</m:t>
                        </m:r>
                      </m:e>
                    </m:nary>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400" t="-6838"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1" y="863444"/>
                <a:ext cx="5098546" cy="5590565"/>
              </a:xfrm>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dirty="0"/>
                  <a:t>We must show that p(1) is true</a:t>
                </a:r>
              </a:p>
              <a:p>
                <a:pPr marL="0" indent="0">
                  <a:buNone/>
                </a:pPr>
                <a:r>
                  <a:rPr lang="en-US" sz="2000" dirty="0"/>
                  <a:t>	P(1)=(1)</a:t>
                </a:r>
                <a:r>
                  <a:rPr lang="en-US" sz="2000" baseline="30000" dirty="0"/>
                  <a:t>2</a:t>
                </a:r>
                <a:r>
                  <a:rPr lang="en-US" sz="2000" dirty="0"/>
                  <a:t>=1</a:t>
                </a:r>
              </a:p>
              <a:p>
                <a:pPr marL="0" indent="0">
                  <a:buNone/>
                </a:pPr>
                <a:r>
                  <a:rPr lang="en-US" sz="2000" dirty="0"/>
                  <a:t>	P(1)=</a:t>
                </a:r>
                <a14:m>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1</m:t>
                        </m:r>
                        <m:d>
                          <m:dPr>
                            <m:ctrlPr>
                              <a:rPr lang="en-US" sz="2000" i="1">
                                <a:latin typeface="Cambria Math" panose="02040503050406030204" pitchFamily="18" charset="0"/>
                              </a:rPr>
                            </m:ctrlPr>
                          </m:dPr>
                          <m:e>
                            <m:r>
                              <a:rPr lang="en-US" sz="2000">
                                <a:latin typeface="Cambria Math" panose="02040503050406030204" pitchFamily="18" charset="0"/>
                              </a:rPr>
                              <m:t>1+1</m:t>
                            </m:r>
                          </m:e>
                        </m:d>
                        <m:d>
                          <m:dPr>
                            <m:ctrlPr>
                              <a:rPr lang="en-US" sz="2000" i="1">
                                <a:latin typeface="Cambria Math" panose="02040503050406030204" pitchFamily="18" charset="0"/>
                              </a:rPr>
                            </m:ctrlPr>
                          </m:dPr>
                          <m:e>
                            <m:r>
                              <a:rPr lang="en-US" sz="2000">
                                <a:latin typeface="Cambria Math" panose="02040503050406030204" pitchFamily="18" charset="0"/>
                              </a:rPr>
                              <m:t>2</m:t>
                            </m:r>
                            <m:d>
                              <m:dPr>
                                <m:ctrlPr>
                                  <a:rPr lang="en-US" sz="2000" i="1">
                                    <a:latin typeface="Cambria Math" panose="02040503050406030204" pitchFamily="18" charset="0"/>
                                  </a:rPr>
                                </m:ctrlPr>
                              </m:dPr>
                              <m:e>
                                <m:r>
                                  <a:rPr lang="en-US" sz="2000">
                                    <a:latin typeface="Cambria Math" panose="02040503050406030204" pitchFamily="18" charset="0"/>
                                  </a:rPr>
                                  <m:t>1</m:t>
                                </m:r>
                              </m:e>
                            </m:d>
                            <m:r>
                              <a:rPr lang="en-US" sz="2000">
                                <a:latin typeface="Cambria Math" panose="02040503050406030204" pitchFamily="18" charset="0"/>
                              </a:rPr>
                              <m:t>+1</m:t>
                            </m:r>
                          </m:e>
                        </m:d>
                      </m:num>
                      <m:den>
                        <m:r>
                          <a:rPr lang="en-US" sz="2000">
                            <a:latin typeface="Cambria Math" panose="02040503050406030204" pitchFamily="18" charset="0"/>
                          </a:rPr>
                          <m:t>6</m:t>
                        </m:r>
                      </m:den>
                    </m:f>
                  </m:oMath>
                </a14:m>
                <a:r>
                  <a:rPr lang="en-US" sz="2000" dirty="0"/>
                  <a:t> =1</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dirty="0"/>
                  <a:t>	k &gt;= 0 and</a:t>
                </a:r>
              </a:p>
              <a:p>
                <a:pPr marL="0" indent="0">
                  <a:buNone/>
                </a:pPr>
                <a:r>
                  <a:rPr lang="en-US" sz="2000" dirty="0"/>
                  <a:t>	P(k) = </a:t>
                </a:r>
                <a:r>
                  <a:rPr lang="en-US" sz="2000" dirty="0">
                    <a:solidFill>
                      <a:srgbClr val="C00000"/>
                    </a:solidFill>
                  </a:rPr>
                  <a:t>1+4+….k</a:t>
                </a:r>
                <a:r>
                  <a:rPr lang="en-US" sz="2000" baseline="30000" dirty="0">
                    <a:solidFill>
                      <a:srgbClr val="C00000"/>
                    </a:solidFill>
                  </a:rPr>
                  <a:t>2 </a:t>
                </a:r>
                <a:r>
                  <a:rPr lang="en-US" sz="2000" b="1" dirty="0">
                    <a:solidFill>
                      <a:srgbClr val="C00000"/>
                    </a:solidFill>
                  </a:rPr>
                  <a:t>=  </a:t>
                </a:r>
                <a14:m>
                  <m:oMath xmlns:m="http://schemas.openxmlformats.org/officeDocument/2006/math">
                    <m:f>
                      <m:fPr>
                        <m:ctrlPr>
                          <a:rPr lang="en-US" sz="2000" b="1" i="1">
                            <a:solidFill>
                              <a:srgbClr val="C00000"/>
                            </a:solidFill>
                            <a:latin typeface="Cambria Math" panose="02040503050406030204" pitchFamily="18" charset="0"/>
                          </a:rPr>
                        </m:ctrlPr>
                      </m:fPr>
                      <m:num>
                        <m:r>
                          <a:rPr lang="en-US" sz="2000" b="1" i="1">
                            <a:solidFill>
                              <a:srgbClr val="C00000"/>
                            </a:solidFill>
                            <a:latin typeface="Cambria Math" panose="02040503050406030204" pitchFamily="18" charset="0"/>
                          </a:rPr>
                          <m:t>𝐤</m:t>
                        </m:r>
                        <m:d>
                          <m:dPr>
                            <m:ctrlPr>
                              <a:rPr lang="en-US" sz="2000" b="1" i="1">
                                <a:solidFill>
                                  <a:srgbClr val="C00000"/>
                                </a:solidFill>
                                <a:latin typeface="Cambria Math" panose="02040503050406030204" pitchFamily="18" charset="0"/>
                              </a:rPr>
                            </m:ctrlPr>
                          </m:dPr>
                          <m:e>
                            <m:r>
                              <a:rPr lang="en-US" sz="2000" b="1" i="1">
                                <a:solidFill>
                                  <a:srgbClr val="C00000"/>
                                </a:solidFill>
                                <a:latin typeface="Cambria Math" panose="02040503050406030204" pitchFamily="18" charset="0"/>
                              </a:rPr>
                              <m:t>𝐤</m:t>
                            </m:r>
                            <m:r>
                              <a:rPr lang="en-US" sz="2000" b="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𝟏</m:t>
                            </m:r>
                          </m:e>
                        </m:d>
                        <m:d>
                          <m:dPr>
                            <m:ctrlPr>
                              <a:rPr lang="en-US" sz="2000" b="1" i="1">
                                <a:solidFill>
                                  <a:srgbClr val="C00000"/>
                                </a:solidFill>
                                <a:latin typeface="Cambria Math" panose="02040503050406030204" pitchFamily="18" charset="0"/>
                              </a:rPr>
                            </m:ctrlPr>
                          </m:dPr>
                          <m:e>
                            <m:r>
                              <a:rPr lang="en-US" sz="2000" b="1" i="1">
                                <a:solidFill>
                                  <a:srgbClr val="C00000"/>
                                </a:solidFill>
                                <a:latin typeface="Cambria Math" panose="02040503050406030204" pitchFamily="18" charset="0"/>
                              </a:rPr>
                              <m:t>𝟐𝐤</m:t>
                            </m:r>
                            <m:r>
                              <a:rPr lang="en-US" sz="2000" b="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𝟏</m:t>
                            </m:r>
                          </m:e>
                        </m:d>
                      </m:num>
                      <m:den>
                        <m:r>
                          <a:rPr lang="en-US" sz="2000" b="1" i="1">
                            <a:solidFill>
                              <a:srgbClr val="C00000"/>
                            </a:solidFill>
                            <a:latin typeface="Cambria Math" panose="02040503050406030204" pitchFamily="18" charset="0"/>
                          </a:rPr>
                          <m:t>𝟔</m:t>
                        </m:r>
                      </m:den>
                    </m:f>
                  </m:oMath>
                </a14:m>
                <a:endParaRPr lang="en-US" sz="2000"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1" y="863444"/>
                <a:ext cx="5098546" cy="5590565"/>
              </a:xfrm>
              <a:blipFill>
                <a:blip r:embed="rId3"/>
                <a:stretch>
                  <a:fillRect l="-1316" t="-1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5518484" y="741523"/>
                <a:ext cx="624679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2000" b="1" dirty="0">
                    <a:solidFill>
                      <a:srgbClr val="0E47A1"/>
                    </a:solidFill>
                  </a:rPr>
                  <a:t>Step-3: Proof of Induction</a:t>
                </a:r>
                <a:endParaRPr lang="en-US" sz="2000" dirty="0">
                  <a:solidFill>
                    <a:srgbClr val="0E47A1"/>
                  </a:solidFill>
                </a:endParaRPr>
              </a:p>
              <a:p>
                <a:pPr marL="0" indent="0">
                  <a:lnSpc>
                    <a:spcPct val="100000"/>
                  </a:lnSpc>
                  <a:spcBef>
                    <a:spcPts val="0"/>
                  </a:spcBef>
                  <a:buNone/>
                </a:pPr>
                <a:r>
                  <a:rPr lang="en-US" sz="2000" dirty="0"/>
                  <a:t>P(k+1)	</a:t>
                </a:r>
                <a:r>
                  <a:rPr lang="en-US" sz="2000" b="1" dirty="0">
                    <a:solidFill>
                      <a:srgbClr val="C00000"/>
                    </a:solidFill>
                  </a:rPr>
                  <a:t>= </a:t>
                </a:r>
                <a14:m>
                  <m:oMath xmlns:m="http://schemas.openxmlformats.org/officeDocument/2006/math">
                    <m:f>
                      <m:fPr>
                        <m:ctrlPr>
                          <a:rPr lang="en-US" sz="2000" b="1" i="1">
                            <a:solidFill>
                              <a:srgbClr val="C00000"/>
                            </a:solidFill>
                            <a:latin typeface="Cambria Math" panose="02040503050406030204" pitchFamily="18" charset="0"/>
                          </a:rPr>
                        </m:ctrlPr>
                      </m:fPr>
                      <m:num>
                        <m:r>
                          <a:rPr lang="en-US" sz="2000" b="1" i="1">
                            <a:solidFill>
                              <a:srgbClr val="C00000"/>
                            </a:solidFill>
                            <a:latin typeface="Cambria Math" panose="02040503050406030204" pitchFamily="18" charset="0"/>
                          </a:rPr>
                          <m:t>𝐤</m:t>
                        </m:r>
                        <m:d>
                          <m:dPr>
                            <m:ctrlPr>
                              <a:rPr lang="en-US" sz="2000" b="1" i="1">
                                <a:solidFill>
                                  <a:srgbClr val="C00000"/>
                                </a:solidFill>
                                <a:latin typeface="Cambria Math" panose="02040503050406030204" pitchFamily="18" charset="0"/>
                              </a:rPr>
                            </m:ctrlPr>
                          </m:dPr>
                          <m:e>
                            <m:r>
                              <a:rPr lang="en-US" sz="2000" b="1" i="1">
                                <a:solidFill>
                                  <a:srgbClr val="C00000"/>
                                </a:solidFill>
                                <a:latin typeface="Cambria Math" panose="02040503050406030204" pitchFamily="18" charset="0"/>
                              </a:rPr>
                              <m:t>𝐤</m:t>
                            </m:r>
                            <m:r>
                              <a:rPr lang="en-US" sz="2000" b="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𝟏</m:t>
                            </m:r>
                          </m:e>
                        </m:d>
                        <m:d>
                          <m:dPr>
                            <m:ctrlPr>
                              <a:rPr lang="en-US" sz="2000" b="1" i="1">
                                <a:solidFill>
                                  <a:srgbClr val="C00000"/>
                                </a:solidFill>
                                <a:latin typeface="Cambria Math" panose="02040503050406030204" pitchFamily="18" charset="0"/>
                              </a:rPr>
                            </m:ctrlPr>
                          </m:dPr>
                          <m:e>
                            <m:r>
                              <a:rPr lang="en-US" sz="2000" b="1" i="1">
                                <a:solidFill>
                                  <a:srgbClr val="C00000"/>
                                </a:solidFill>
                                <a:latin typeface="Cambria Math" panose="02040503050406030204" pitchFamily="18" charset="0"/>
                              </a:rPr>
                              <m:t>𝟐𝐤</m:t>
                            </m:r>
                            <m:r>
                              <a:rPr lang="en-US" sz="2000" b="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𝟏</m:t>
                            </m:r>
                          </m:e>
                        </m:d>
                      </m:num>
                      <m:den>
                        <m:r>
                          <a:rPr lang="en-US" sz="2000" b="1" i="1">
                            <a:solidFill>
                              <a:srgbClr val="C00000"/>
                            </a:solidFill>
                            <a:latin typeface="Cambria Math" panose="02040503050406030204" pitchFamily="18" charset="0"/>
                          </a:rPr>
                          <m:t>𝟔</m:t>
                        </m:r>
                      </m:den>
                    </m:f>
                  </m:oMath>
                </a14:m>
                <a:r>
                  <a:rPr lang="en-US" sz="2000" dirty="0"/>
                  <a:t> + (k+1)</a:t>
                </a:r>
                <a:r>
                  <a:rPr lang="en-US" sz="2000" baseline="30000" dirty="0"/>
                  <a:t>2</a:t>
                </a:r>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+1</m:t>
                            </m:r>
                          </m:e>
                        </m:d>
                        <m:r>
                          <a:rPr lang="en-US" sz="2000">
                            <a:latin typeface="Cambria Math" panose="02040503050406030204" pitchFamily="18" charset="0"/>
                          </a:rPr>
                          <m:t>+</m:t>
                        </m:r>
                        <m:sSup>
                          <m:sSupPr>
                            <m:ctrlPr>
                              <a:rPr lang="en-US" sz="2000" i="1">
                                <a:latin typeface="Cambria Math" panose="02040503050406030204" pitchFamily="18" charset="0"/>
                              </a:rPr>
                            </m:ctrlPr>
                          </m:sSupPr>
                          <m:e>
                            <m:r>
                              <a:rPr lang="en-US" sz="2000">
                                <a:latin typeface="Cambria Math" panose="02040503050406030204" pitchFamily="18" charset="0"/>
                              </a:rPr>
                              <m:t>6</m:t>
                            </m:r>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e>
                          <m:sup>
                            <m:r>
                              <a:rPr lang="en-US" sz="2000">
                                <a:latin typeface="Cambria Math" panose="02040503050406030204" pitchFamily="18" charset="0"/>
                              </a:rPr>
                              <m:t>2</m:t>
                            </m:r>
                          </m:sup>
                        </m:sSup>
                      </m:num>
                      <m:den>
                        <m:r>
                          <a:rPr lang="en-US" sz="2000">
                            <a:latin typeface="Cambria Math" panose="02040503050406030204" pitchFamily="18" charset="0"/>
                          </a:rPr>
                          <m:t>6</m:t>
                        </m:r>
                      </m:den>
                    </m:f>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a:rPr lang="en-US" sz="2000">
                            <a:latin typeface="Cambria Math" panose="02040503050406030204" pitchFamily="18" charset="0"/>
                          </a:rPr>
                          <m:t>6</m:t>
                        </m:r>
                      </m:den>
                    </m:f>
                  </m:oMath>
                </a14:m>
                <a:r>
                  <a:rPr lang="en-US" sz="2000" dirty="0"/>
                  <a:t> </a:t>
                </a:r>
                <a14:m>
                  <m:oMath xmlns:m="http://schemas.openxmlformats.org/officeDocument/2006/math">
                    <m:d>
                      <m:dPr>
                        <m:begChr m:val="["/>
                        <m:endChr m:val="]"/>
                        <m:ctrlPr>
                          <a:rPr lang="en-US" sz="2000" i="1">
                            <a:latin typeface="Cambria Math" panose="02040503050406030204" pitchFamily="18" charset="0"/>
                          </a:rPr>
                        </m:ctrlPr>
                      </m:dPr>
                      <m:e>
                        <m:r>
                          <m:rPr>
                            <m:sty m:val="p"/>
                          </m:rPr>
                          <a:rPr lang="en-US" sz="2000">
                            <a:latin typeface="Cambria Math" panose="02040503050406030204" pitchFamily="18" charset="0"/>
                          </a:rPr>
                          <m:t>k</m:t>
                        </m:r>
                        <m:d>
                          <m:dPr>
                            <m:ctrlPr>
                              <a:rPr lang="en-US" sz="2000" i="1">
                                <a:latin typeface="Cambria Math" panose="02040503050406030204" pitchFamily="18" charset="0"/>
                              </a:rPr>
                            </m:ctrlPr>
                          </m:dPr>
                          <m:e>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+1</m:t>
                            </m:r>
                          </m:e>
                        </m:d>
                        <m:r>
                          <a:rPr lang="en-US" sz="2000">
                            <a:latin typeface="Cambria Math" panose="02040503050406030204" pitchFamily="18" charset="0"/>
                          </a:rPr>
                          <m:t>+6</m:t>
                        </m:r>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e>
                    </m:d>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a:rPr lang="en-US" sz="2000">
                            <a:latin typeface="Cambria Math" panose="02040503050406030204" pitchFamily="18" charset="0"/>
                          </a:rPr>
                          <m:t>6</m:t>
                        </m:r>
                      </m:den>
                    </m:f>
                  </m:oMath>
                </a14:m>
                <a:r>
                  <a:rPr lang="en-US" sz="2000" dirty="0"/>
                  <a:t> </a:t>
                </a:r>
                <a14:m>
                  <m:oMath xmlns:m="http://schemas.openxmlformats.org/officeDocument/2006/math">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a:latin typeface="Cambria Math" panose="02040503050406030204" pitchFamily="18" charset="0"/>
                              </a:rPr>
                              <m:t>2</m:t>
                            </m:r>
                            <m:r>
                              <m:rPr>
                                <m:sty m:val="p"/>
                              </m:rPr>
                              <a:rPr lang="en-US" sz="2000">
                                <a:latin typeface="Cambria Math" panose="02040503050406030204" pitchFamily="18" charset="0"/>
                              </a:rPr>
                              <m:t>k</m:t>
                            </m:r>
                          </m:e>
                          <m:sup>
                            <m:r>
                              <a:rPr lang="en-US" sz="2000">
                                <a:latin typeface="Cambria Math" panose="02040503050406030204" pitchFamily="18" charset="0"/>
                              </a:rPr>
                              <m:t>2 </m:t>
                            </m:r>
                          </m:sup>
                        </m:sSup>
                        <m:r>
                          <a:rPr lang="en-US" sz="2000">
                            <a:latin typeface="Cambria Math" panose="02040503050406030204" pitchFamily="18" charset="0"/>
                          </a:rPr>
                          <m:t>+</m:t>
                        </m:r>
                        <m:r>
                          <m:rPr>
                            <m:sty m:val="p"/>
                          </m:rPr>
                          <a:rPr lang="en-US" sz="2000">
                            <a:latin typeface="Cambria Math" panose="02040503050406030204" pitchFamily="18" charset="0"/>
                          </a:rPr>
                          <m:t>k</m:t>
                        </m:r>
                        <m:r>
                          <a:rPr lang="en-US" sz="2000">
                            <a:latin typeface="Cambria Math" panose="02040503050406030204" pitchFamily="18" charset="0"/>
                          </a:rPr>
                          <m:t>+6</m:t>
                        </m:r>
                        <m:r>
                          <m:rPr>
                            <m:sty m:val="p"/>
                          </m:rPr>
                          <a:rPr lang="en-US" sz="2000">
                            <a:latin typeface="Cambria Math" panose="02040503050406030204" pitchFamily="18" charset="0"/>
                          </a:rPr>
                          <m:t>k</m:t>
                        </m:r>
                        <m:r>
                          <a:rPr lang="en-US" sz="2000">
                            <a:latin typeface="Cambria Math" panose="02040503050406030204" pitchFamily="18" charset="0"/>
                          </a:rPr>
                          <m:t>+6</m:t>
                        </m:r>
                      </m:e>
                    </m:d>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a:rPr lang="en-US" sz="2000">
                            <a:latin typeface="Cambria Math" panose="02040503050406030204" pitchFamily="18" charset="0"/>
                          </a:rPr>
                          <m:t>6</m:t>
                        </m:r>
                      </m:den>
                    </m:f>
                  </m:oMath>
                </a14:m>
                <a:r>
                  <a:rPr lang="en-US" sz="2000" dirty="0"/>
                  <a:t> </a:t>
                </a:r>
                <a14:m>
                  <m:oMath xmlns:m="http://schemas.openxmlformats.org/officeDocument/2006/math">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a:latin typeface="Cambria Math" panose="02040503050406030204" pitchFamily="18" charset="0"/>
                              </a:rPr>
                              <m:t>2</m:t>
                            </m:r>
                            <m:r>
                              <m:rPr>
                                <m:sty m:val="p"/>
                              </m:rPr>
                              <a:rPr lang="en-US" sz="2000">
                                <a:latin typeface="Cambria Math" panose="02040503050406030204" pitchFamily="18" charset="0"/>
                              </a:rPr>
                              <m:t>k</m:t>
                            </m:r>
                          </m:e>
                          <m:sup>
                            <m:r>
                              <a:rPr lang="en-US" sz="2000">
                                <a:latin typeface="Cambria Math" panose="02040503050406030204" pitchFamily="18" charset="0"/>
                              </a:rPr>
                              <m:t>2 </m:t>
                            </m:r>
                          </m:sup>
                        </m:sSup>
                        <m:r>
                          <a:rPr lang="en-US" sz="2000">
                            <a:latin typeface="Cambria Math" panose="02040503050406030204" pitchFamily="18" charset="0"/>
                          </a:rPr>
                          <m:t>+7</m:t>
                        </m:r>
                        <m:r>
                          <m:rPr>
                            <m:sty m:val="p"/>
                          </m:rPr>
                          <a:rPr lang="en-US" sz="2000">
                            <a:latin typeface="Cambria Math" panose="02040503050406030204" pitchFamily="18" charset="0"/>
                          </a:rPr>
                          <m:t>k</m:t>
                        </m:r>
                        <m:r>
                          <a:rPr lang="en-US" sz="2000">
                            <a:latin typeface="Cambria Math" panose="02040503050406030204" pitchFamily="18" charset="0"/>
                          </a:rPr>
                          <m:t>+6</m:t>
                        </m:r>
                      </m:e>
                    </m:d>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a:rPr lang="en-US" sz="2000">
                            <a:latin typeface="Cambria Math" panose="02040503050406030204" pitchFamily="18" charset="0"/>
                          </a:rPr>
                          <m:t>6</m:t>
                        </m:r>
                      </m:den>
                    </m:f>
                  </m:oMath>
                </a14:m>
                <a:r>
                  <a:rPr lang="en-US" sz="2000" dirty="0"/>
                  <a:t> </a:t>
                </a:r>
                <a14:m>
                  <m:oMath xmlns:m="http://schemas.openxmlformats.org/officeDocument/2006/math">
                    <m:d>
                      <m:dPr>
                        <m:begChr m:val="["/>
                        <m:endChr m:val="]"/>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r>
                              <a:rPr lang="en-US" sz="2000">
                                <a:latin typeface="Cambria Math" panose="02040503050406030204" pitchFamily="18" charset="0"/>
                              </a:rPr>
                              <m:t>2</m:t>
                            </m:r>
                            <m:r>
                              <m:rPr>
                                <m:sty m:val="p"/>
                              </m:rPr>
                              <a:rPr lang="en-US" sz="2000">
                                <a:latin typeface="Cambria Math" panose="02040503050406030204" pitchFamily="18" charset="0"/>
                              </a:rPr>
                              <m:t>k</m:t>
                            </m:r>
                          </m:e>
                          <m:sup>
                            <m:r>
                              <a:rPr lang="en-US" sz="2000">
                                <a:latin typeface="Cambria Math" panose="02040503050406030204" pitchFamily="18" charset="0"/>
                              </a:rPr>
                              <m:t>2 </m:t>
                            </m:r>
                          </m:sup>
                        </m:sSup>
                        <m:r>
                          <a:rPr lang="en-US" sz="2000">
                            <a:latin typeface="Cambria Math" panose="02040503050406030204" pitchFamily="18" charset="0"/>
                          </a:rPr>
                          <m:t>+4</m:t>
                        </m:r>
                        <m:r>
                          <m:rPr>
                            <m:sty m:val="p"/>
                          </m:rPr>
                          <a:rPr lang="en-US" sz="2000">
                            <a:latin typeface="Cambria Math" panose="02040503050406030204" pitchFamily="18" charset="0"/>
                          </a:rPr>
                          <m:t>k</m:t>
                        </m:r>
                        <m:r>
                          <a:rPr lang="en-US" sz="2000">
                            <a:latin typeface="Cambria Math" panose="02040503050406030204" pitchFamily="18" charset="0"/>
                          </a:rPr>
                          <m:t>+3</m:t>
                        </m:r>
                        <m:r>
                          <m:rPr>
                            <m:sty m:val="p"/>
                          </m:rPr>
                          <a:rPr lang="en-US" sz="2000">
                            <a:latin typeface="Cambria Math" panose="02040503050406030204" pitchFamily="18" charset="0"/>
                          </a:rPr>
                          <m:t>k</m:t>
                        </m:r>
                        <m:r>
                          <a:rPr lang="en-US" sz="2000">
                            <a:latin typeface="Cambria Math" panose="02040503050406030204" pitchFamily="18" charset="0"/>
                          </a:rPr>
                          <m:t>+6</m:t>
                        </m:r>
                      </m:e>
                    </m:d>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a:rPr lang="en-US" sz="2000">
                            <a:latin typeface="Cambria Math" panose="02040503050406030204" pitchFamily="18" charset="0"/>
                          </a:rPr>
                          <m:t>6</m:t>
                        </m:r>
                      </m:den>
                    </m:f>
                  </m:oMath>
                </a14:m>
                <a:r>
                  <a:rPr lang="en-US" sz="2000" dirty="0"/>
                  <a:t> </a:t>
                </a:r>
                <a14:m>
                  <m:oMath xmlns:m="http://schemas.openxmlformats.org/officeDocument/2006/math">
                    <m:r>
                      <a:rPr lang="en-US" sz="2000">
                        <a:latin typeface="Cambria Math" panose="02040503050406030204" pitchFamily="18" charset="0"/>
                      </a:rPr>
                      <m:t>[2</m:t>
                    </m:r>
                    <m:r>
                      <m:rPr>
                        <m:sty m:val="p"/>
                      </m:rPr>
                      <a:rPr lang="en-US" sz="2000">
                        <a:latin typeface="Cambria Math" panose="02040503050406030204" pitchFamily="18" charset="0"/>
                      </a:rPr>
                      <m:t>k</m:t>
                    </m:r>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r>
                      <a:rPr lang="en-US" sz="2000">
                        <a:latin typeface="Cambria Math" panose="02040503050406030204" pitchFamily="18" charset="0"/>
                      </a:rPr>
                      <m:t>+3(</m:t>
                    </m:r>
                    <m:r>
                      <m:rPr>
                        <m:sty m:val="p"/>
                      </m:rPr>
                      <a:rPr lang="en-US" sz="2000">
                        <a:latin typeface="Cambria Math" panose="02040503050406030204" pitchFamily="18" charset="0"/>
                      </a:rPr>
                      <m:t>k</m:t>
                    </m:r>
                    <m:r>
                      <a:rPr lang="en-US" sz="2000">
                        <a:latin typeface="Cambria Math" panose="02040503050406030204" pitchFamily="18" charset="0"/>
                      </a:rPr>
                      <m:t>+2)]</m:t>
                    </m:r>
                  </m:oMath>
                </a14:m>
                <a:endParaRPr lang="en-US" sz="2000" dirty="0"/>
              </a:p>
              <a:p>
                <a:pPr marL="0" indent="0">
                  <a:lnSpc>
                    <a:spcPct val="100000"/>
                  </a:lnSpc>
                  <a:spcBef>
                    <a:spcPts val="0"/>
                  </a:spcBef>
                  <a:buNone/>
                </a:pPr>
                <a:r>
                  <a:rPr lang="en-US" sz="2000" dirty="0"/>
                  <a:t>	</a:t>
                </a:r>
                <a:r>
                  <a:rPr lang="en-US" sz="2000" i="1" dirty="0"/>
                  <a:t>=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a:rPr lang="en-US" sz="2000">
                            <a:latin typeface="Cambria Math" panose="02040503050406030204" pitchFamily="18" charset="0"/>
                          </a:rPr>
                          <m:t>6</m:t>
                        </m:r>
                      </m:den>
                    </m:f>
                  </m:oMath>
                </a14:m>
                <a:r>
                  <a:rPr lang="en-US" sz="2000" dirty="0"/>
                  <a:t> </a:t>
                </a:r>
                <a14:m>
                  <m:oMath xmlns:m="http://schemas.openxmlformats.org/officeDocument/2006/math">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d>
                          <m:dPr>
                            <m:ctrlPr>
                              <a:rPr lang="en-US" sz="2000" i="1">
                                <a:latin typeface="Cambria Math" panose="02040503050406030204" pitchFamily="18" charset="0"/>
                              </a:rPr>
                            </m:ctrlPr>
                          </m:dPr>
                          <m:e>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+3</m:t>
                            </m:r>
                          </m:e>
                        </m:d>
                      </m:e>
                    </m:d>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d>
                          <m:dPr>
                            <m:ctrlPr>
                              <a:rPr lang="en-US" sz="2000" i="1">
                                <a:latin typeface="Cambria Math" panose="02040503050406030204" pitchFamily="18" charset="0"/>
                              </a:rPr>
                            </m:ctrlPr>
                          </m:dPr>
                          <m:e>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+3</m:t>
                            </m:r>
                          </m:e>
                        </m:d>
                      </m:num>
                      <m:den>
                        <m:r>
                          <a:rPr lang="en-US" sz="2000">
                            <a:latin typeface="Cambria Math" panose="02040503050406030204" pitchFamily="18" charset="0"/>
                          </a:rPr>
                          <m:t>6</m:t>
                        </m:r>
                      </m:den>
                    </m:f>
                  </m:oMath>
                </a14:m>
                <a:endParaRPr lang="en-US" sz="2000" dirty="0"/>
              </a:p>
              <a:p>
                <a:pPr marL="0" indent="0">
                  <a:lnSpc>
                    <a:spcPct val="100000"/>
                  </a:lnSpc>
                  <a:spcBef>
                    <a:spcPts val="0"/>
                  </a:spcBef>
                  <a:buNone/>
                </a:pPr>
                <a:r>
                  <a:rPr lang="en-US" sz="2000" dirty="0"/>
                  <a:t>	= </a:t>
                </a:r>
                <a14:m>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a:rPr lang="en-US" sz="2000">
                                <a:latin typeface="Cambria Math" panose="02040503050406030204" pitchFamily="18" charset="0"/>
                              </a:rPr>
                              <m:t>(</m:t>
                            </m:r>
                            <m:r>
                              <m:rPr>
                                <m:sty m:val="p"/>
                              </m:rPr>
                              <a:rPr lang="en-US" sz="2000">
                                <a:latin typeface="Cambria Math" panose="02040503050406030204" pitchFamily="18" charset="0"/>
                              </a:rPr>
                              <m:t>k</m:t>
                            </m:r>
                            <m:r>
                              <a:rPr lang="en-US" sz="2000">
                                <a:latin typeface="Cambria Math" panose="02040503050406030204" pitchFamily="18" charset="0"/>
                              </a:rPr>
                              <m:t>+1</m:t>
                            </m:r>
                          </m:e>
                        </m:d>
                        <m:r>
                          <a:rPr lang="en-US" sz="2000">
                            <a:latin typeface="Cambria Math" panose="02040503050406030204" pitchFamily="18" charset="0"/>
                          </a:rPr>
                          <m:t>+1)</m:t>
                        </m:r>
                        <m:d>
                          <m:dPr>
                            <m:ctrlPr>
                              <a:rPr lang="en-US" sz="2000" i="1">
                                <a:latin typeface="Cambria Math" panose="02040503050406030204" pitchFamily="18" charset="0"/>
                              </a:rPr>
                            </m:ctrlPr>
                          </m:dPr>
                          <m:e>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+2+1</m:t>
                            </m:r>
                          </m:e>
                        </m:d>
                      </m:num>
                      <m:den>
                        <m:r>
                          <a:rPr lang="en-US" sz="2000">
                            <a:latin typeface="Cambria Math" panose="02040503050406030204" pitchFamily="18" charset="0"/>
                          </a:rPr>
                          <m:t>6</m:t>
                        </m:r>
                      </m:den>
                    </m:f>
                  </m:oMath>
                </a14:m>
                <a:r>
                  <a:rPr lang="en-US" sz="2000" dirty="0"/>
                  <a:t>				=</a:t>
                </a:r>
                <a14:m>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a:rPr lang="en-US" sz="2000">
                                <a:latin typeface="Cambria Math" panose="02040503050406030204" pitchFamily="18" charset="0"/>
                              </a:rPr>
                              <m:t>(</m:t>
                            </m:r>
                            <m:r>
                              <m:rPr>
                                <m:sty m:val="p"/>
                              </m:rPr>
                              <a:rPr lang="en-US" sz="2000">
                                <a:latin typeface="Cambria Math" panose="02040503050406030204" pitchFamily="18" charset="0"/>
                              </a:rPr>
                              <m:t>k</m:t>
                            </m:r>
                            <m:r>
                              <a:rPr lang="en-US" sz="2000">
                                <a:latin typeface="Cambria Math" panose="02040503050406030204" pitchFamily="18" charset="0"/>
                              </a:rPr>
                              <m:t>+1</m:t>
                            </m:r>
                          </m:e>
                        </m:d>
                        <m:r>
                          <a:rPr lang="en-US" sz="2000">
                            <a:latin typeface="Cambria Math" panose="02040503050406030204" pitchFamily="18" charset="0"/>
                          </a:rPr>
                          <m:t>+1)</m:t>
                        </m:r>
                        <m:d>
                          <m:dPr>
                            <m:ctrlPr>
                              <a:rPr lang="en-US" sz="2000" i="1">
                                <a:latin typeface="Cambria Math" panose="02040503050406030204" pitchFamily="18" charset="0"/>
                              </a:rPr>
                            </m:ctrlPr>
                          </m:dPr>
                          <m:e>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+1)+1</m:t>
                            </m:r>
                          </m:e>
                        </m:d>
                      </m:num>
                      <m:den>
                        <m:r>
                          <a:rPr lang="en-US" sz="2000">
                            <a:latin typeface="Cambria Math" panose="02040503050406030204" pitchFamily="18" charset="0"/>
                          </a:rPr>
                          <m:t>6</m:t>
                        </m:r>
                      </m:den>
                    </m:f>
                  </m:oMath>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518484" y="741523"/>
                <a:ext cx="6246795" cy="5590565"/>
              </a:xfrm>
              <a:prstGeom prst="rect">
                <a:avLst/>
              </a:prstGeom>
              <a:blipFill>
                <a:blip r:embed="rId4"/>
                <a:stretch>
                  <a:fillRect l="-976" t="-545"/>
                </a:stretch>
              </a:blipFill>
            </p:spPr>
            <p:txBody>
              <a:bodyPr/>
              <a:lstStyle/>
              <a:p>
                <a:r>
                  <a:rPr lang="en-IN">
                    <a:noFill/>
                  </a:rPr>
                  <a:t> </a:t>
                </a:r>
              </a:p>
            </p:txBody>
          </p:sp>
        </mc:Fallback>
      </mc:AlternateContent>
      <p:cxnSp>
        <p:nvCxnSpPr>
          <p:cNvPr id="5" name="Straight Connector 4"/>
          <p:cNvCxnSpPr/>
          <p:nvPr/>
        </p:nvCxnSpPr>
        <p:spPr>
          <a:xfrm>
            <a:off x="5229727" y="784729"/>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CAFEEA1B-E55F-9C82-659D-90CC2A28A459}"/>
              </a:ext>
            </a:extLst>
          </p:cNvPr>
          <p:cNvGraphicFramePr>
            <a:graphicFrameLocks noGrp="1"/>
          </p:cNvGraphicFramePr>
          <p:nvPr>
            <p:extLst>
              <p:ext uri="{D42A27DB-BD31-4B8C-83A1-F6EECF244321}">
                <p14:modId xmlns:p14="http://schemas.microsoft.com/office/powerpoint/2010/main" val="2953737915"/>
              </p:ext>
            </p:extLst>
          </p:nvPr>
        </p:nvGraphicFramePr>
        <p:xfrm>
          <a:off x="9147173" y="5539716"/>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rgbClr val="0E47A1"/>
                          </a:solidFill>
                        </a:rPr>
                        <a:t>(Hence Proved)</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717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39741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US" dirty="0"/>
                  <a:t>Prove </a:t>
                </a:r>
                <a14:m>
                  <m:oMath xmlns:m="http://schemas.openxmlformats.org/officeDocument/2006/math">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sub>
                      <m:sup>
                        <m:r>
                          <a:rPr lang="en-US" i="1">
                            <a:latin typeface="Cambria Math" panose="02040503050406030204" pitchFamily="18" charset="0"/>
                          </a:rPr>
                          <m:t>𝒏</m:t>
                        </m:r>
                      </m:sup>
                      <m:e>
                        <m:r>
                          <a:rPr lang="en-US" b="1" i="1"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𝟏</m:t>
                            </m:r>
                          </m:num>
                          <m:den>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𝒊</m:t>
                            </m:r>
                            <m:r>
                              <a:rPr lang="en-US" i="1">
                                <a:latin typeface="Cambria Math" panose="02040503050406030204" pitchFamily="18" charset="0"/>
                              </a:rPr>
                              <m:t>+</m:t>
                            </m:r>
                            <m:r>
                              <a:rPr lang="en-US" i="1">
                                <a:latin typeface="Cambria Math" panose="02040503050406030204" pitchFamily="18" charset="0"/>
                              </a:rPr>
                              <m:t>𝟏</m:t>
                            </m:r>
                            <m:r>
                              <a:rPr lang="en-US" i="1">
                                <a:latin typeface="Cambria Math" panose="02040503050406030204" pitchFamily="18" charset="0"/>
                              </a:rPr>
                              <m:t>)</m:t>
                            </m:r>
                          </m:den>
                        </m:f>
                      </m:e>
                    </m:nary>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𝒏</m:t>
                        </m:r>
                      </m:num>
                      <m:den>
                        <m:r>
                          <a:rPr lang="en-US" i="1">
                            <a:latin typeface="Cambria Math" panose="02040503050406030204" pitchFamily="18" charset="0"/>
                          </a:rPr>
                          <m:t>𝒏</m:t>
                        </m:r>
                        <m:r>
                          <a:rPr lang="en-US" i="1">
                            <a:latin typeface="Cambria Math" panose="02040503050406030204" pitchFamily="18" charset="0"/>
                          </a:rPr>
                          <m:t>+</m:t>
                        </m:r>
                        <m:r>
                          <a:rPr lang="en-US" i="1">
                            <a:latin typeface="Cambria Math" panose="02040503050406030204" pitchFamily="18" charset="0"/>
                          </a:rPr>
                          <m:t>𝟏</m:t>
                        </m:r>
                      </m:den>
                    </m:f>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00" t="-8547" b="-85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1" y="863444"/>
                <a:ext cx="4986252" cy="5590565"/>
              </a:xfrm>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dirty="0"/>
                  <a:t>We must show that p(1) is true.</a:t>
                </a:r>
              </a:p>
              <a:p>
                <a:pPr marL="0" indent="0">
                  <a:buNone/>
                </a:pPr>
                <a:r>
                  <a:rPr lang="en-US" sz="2000" dirty="0"/>
                  <a:t>	P(1)=</a:t>
                </a:r>
                <a14:m>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1</m:t>
                        </m:r>
                      </m:num>
                      <m:den>
                        <m:r>
                          <m:rPr>
                            <m:sty m:val="p"/>
                          </m:rPr>
                          <a:rPr lang="en-US" sz="2000">
                            <a:latin typeface="Cambria Math" panose="02040503050406030204" pitchFamily="18" charset="0"/>
                          </a:rPr>
                          <m:t>i</m:t>
                        </m:r>
                        <m:d>
                          <m:dPr>
                            <m:ctrlPr>
                              <a:rPr lang="en-US" sz="2000" i="1">
                                <a:latin typeface="Cambria Math" panose="02040503050406030204" pitchFamily="18" charset="0"/>
                              </a:rPr>
                            </m:ctrlPr>
                          </m:dPr>
                          <m:e>
                            <m:r>
                              <m:rPr>
                                <m:sty m:val="p"/>
                              </m:rPr>
                              <a:rPr lang="en-US" sz="2000">
                                <a:latin typeface="Cambria Math" panose="02040503050406030204" pitchFamily="18" charset="0"/>
                              </a:rPr>
                              <m:t>i</m:t>
                            </m:r>
                            <m:r>
                              <a:rPr lang="en-US" sz="2000">
                                <a:latin typeface="Cambria Math" panose="02040503050406030204" pitchFamily="18" charset="0"/>
                              </a:rPr>
                              <m:t>+1</m:t>
                            </m:r>
                          </m:e>
                        </m:d>
                      </m:den>
                    </m:f>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1</m:t>
                        </m:r>
                        <m:d>
                          <m:dPr>
                            <m:ctrlPr>
                              <a:rPr lang="en-US" sz="2000" i="1">
                                <a:latin typeface="Cambria Math" panose="02040503050406030204" pitchFamily="18" charset="0"/>
                              </a:rPr>
                            </m:ctrlPr>
                          </m:dPr>
                          <m:e>
                            <m:r>
                              <a:rPr lang="en-US" sz="2000">
                                <a:latin typeface="Cambria Math" panose="02040503050406030204" pitchFamily="18" charset="0"/>
                              </a:rPr>
                              <m:t>1+1</m:t>
                            </m:r>
                          </m:e>
                        </m:d>
                      </m:den>
                    </m:f>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i="1">
                            <a:latin typeface="Cambria Math" panose="02040503050406030204" pitchFamily="18" charset="0"/>
                          </a:rPr>
                          <m:t>2</m:t>
                        </m:r>
                      </m:den>
                    </m:f>
                  </m:oMath>
                </a14:m>
                <a:endParaRPr lang="en-US" sz="2000" dirty="0"/>
              </a:p>
              <a:p>
                <a:pPr marL="0" indent="0">
                  <a:buNone/>
                </a:pPr>
                <a:r>
                  <a:rPr lang="en-US" sz="2000" dirty="0"/>
                  <a:t>	P(1) = </a:t>
                </a:r>
                <a14:m>
                  <m:oMath xmlns:m="http://schemas.openxmlformats.org/officeDocument/2006/math">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1+1</m:t>
                        </m:r>
                      </m:den>
                    </m:f>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2</m:t>
                        </m:r>
                      </m:den>
                    </m:f>
                  </m:oMath>
                </a14:m>
                <a:r>
                  <a:rPr lang="en-US" sz="2000" dirty="0"/>
                  <a:t> </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b="1" dirty="0"/>
                  <a:t>	</a:t>
                </a:r>
                <a:r>
                  <a:rPr lang="en-US" sz="2000" dirty="0"/>
                  <a:t>k &gt;= 1 and</a:t>
                </a:r>
              </a:p>
              <a:p>
                <a:pPr marL="0" indent="0">
                  <a:buNone/>
                </a:pPr>
                <a:r>
                  <a:rPr lang="en-US" sz="2000" dirty="0"/>
                  <a:t>	p(k)</a:t>
                </a:r>
                <a:r>
                  <a:rPr lang="en-US" sz="2000" dirty="0">
                    <a:solidFill>
                      <a:srgbClr val="C00000"/>
                    </a:solidFill>
                  </a:rPr>
                  <a:t>= </a:t>
                </a:r>
                <a14:m>
                  <m:oMath xmlns:m="http://schemas.openxmlformats.org/officeDocument/2006/math">
                    <m:f>
                      <m:fPr>
                        <m:ctrlPr>
                          <a:rPr lang="en-US" sz="2000" i="1">
                            <a:solidFill>
                              <a:srgbClr val="C00000"/>
                            </a:solidFill>
                            <a:latin typeface="Cambria Math" panose="02040503050406030204" pitchFamily="18" charset="0"/>
                          </a:rPr>
                        </m:ctrlPr>
                      </m:fPr>
                      <m:num>
                        <m:r>
                          <a:rPr lang="en-US" sz="2000">
                            <a:solidFill>
                              <a:srgbClr val="C00000"/>
                            </a:solidFill>
                            <a:latin typeface="Cambria Math" panose="02040503050406030204" pitchFamily="18" charset="0"/>
                          </a:rPr>
                          <m:t>1</m:t>
                        </m:r>
                      </m:num>
                      <m:den>
                        <m:r>
                          <a:rPr lang="en-US" sz="2000">
                            <a:solidFill>
                              <a:srgbClr val="C00000"/>
                            </a:solidFill>
                            <a:latin typeface="Cambria Math" panose="02040503050406030204" pitchFamily="18" charset="0"/>
                          </a:rPr>
                          <m:t>2</m:t>
                        </m:r>
                      </m:den>
                    </m:f>
                    <m:r>
                      <a:rPr lang="en-US" sz="2000">
                        <a:solidFill>
                          <a:srgbClr val="C00000"/>
                        </a:solidFill>
                        <a:latin typeface="Cambria Math" panose="02040503050406030204" pitchFamily="18" charset="0"/>
                      </a:rPr>
                      <m:t>+</m:t>
                    </m:r>
                    <m:f>
                      <m:fPr>
                        <m:ctrlPr>
                          <a:rPr lang="en-US" sz="2000" i="1">
                            <a:solidFill>
                              <a:srgbClr val="C00000"/>
                            </a:solidFill>
                            <a:latin typeface="Cambria Math" panose="02040503050406030204" pitchFamily="18" charset="0"/>
                          </a:rPr>
                        </m:ctrlPr>
                      </m:fPr>
                      <m:num>
                        <m:r>
                          <a:rPr lang="en-US" sz="2000">
                            <a:solidFill>
                              <a:srgbClr val="C00000"/>
                            </a:solidFill>
                            <a:latin typeface="Cambria Math" panose="02040503050406030204" pitchFamily="18" charset="0"/>
                          </a:rPr>
                          <m:t>1</m:t>
                        </m:r>
                      </m:num>
                      <m:den>
                        <m:r>
                          <a:rPr lang="en-US" sz="2000">
                            <a:solidFill>
                              <a:srgbClr val="C00000"/>
                            </a:solidFill>
                            <a:latin typeface="Cambria Math" panose="02040503050406030204" pitchFamily="18" charset="0"/>
                          </a:rPr>
                          <m:t>6</m:t>
                        </m:r>
                      </m:den>
                    </m:f>
                    <m:r>
                      <a:rPr lang="en-US" sz="2000">
                        <a:solidFill>
                          <a:srgbClr val="C00000"/>
                        </a:solidFill>
                        <a:latin typeface="Cambria Math" panose="02040503050406030204" pitchFamily="18" charset="0"/>
                      </a:rPr>
                      <m:t>…+</m:t>
                    </m:r>
                    <m:f>
                      <m:fPr>
                        <m:ctrlPr>
                          <a:rPr lang="en-US" sz="2000" i="1">
                            <a:solidFill>
                              <a:srgbClr val="C00000"/>
                            </a:solidFill>
                            <a:latin typeface="Cambria Math" panose="02040503050406030204" pitchFamily="18" charset="0"/>
                          </a:rPr>
                        </m:ctrlPr>
                      </m:fPr>
                      <m:num>
                        <m:r>
                          <a:rPr lang="en-US" sz="2000">
                            <a:solidFill>
                              <a:srgbClr val="C00000"/>
                            </a:solidFill>
                            <a:latin typeface="Cambria Math" panose="02040503050406030204" pitchFamily="18" charset="0"/>
                          </a:rPr>
                          <m:t>1</m:t>
                        </m:r>
                      </m:num>
                      <m:den>
                        <m:r>
                          <m:rPr>
                            <m:sty m:val="p"/>
                          </m:rPr>
                          <a:rPr lang="en-US" sz="2000">
                            <a:solidFill>
                              <a:srgbClr val="C00000"/>
                            </a:solidFill>
                            <a:latin typeface="Cambria Math" panose="02040503050406030204" pitchFamily="18" charset="0"/>
                          </a:rPr>
                          <m:t>k</m:t>
                        </m:r>
                        <m:d>
                          <m:dPr>
                            <m:ctrlPr>
                              <a:rPr lang="en-US" sz="2000" i="1">
                                <a:solidFill>
                                  <a:srgbClr val="C00000"/>
                                </a:solidFill>
                                <a:latin typeface="Cambria Math" panose="02040503050406030204" pitchFamily="18" charset="0"/>
                              </a:rPr>
                            </m:ctrlPr>
                          </m:dPr>
                          <m:e>
                            <m:r>
                              <m:rPr>
                                <m:sty m:val="p"/>
                              </m:rPr>
                              <a:rPr lang="en-US" sz="2000">
                                <a:solidFill>
                                  <a:srgbClr val="C00000"/>
                                </a:solidFill>
                                <a:latin typeface="Cambria Math" panose="02040503050406030204" pitchFamily="18" charset="0"/>
                              </a:rPr>
                              <m:t>k</m:t>
                            </m:r>
                            <m:r>
                              <a:rPr lang="en-US" sz="2000">
                                <a:solidFill>
                                  <a:srgbClr val="C00000"/>
                                </a:solidFill>
                                <a:latin typeface="Cambria Math" panose="02040503050406030204" pitchFamily="18" charset="0"/>
                              </a:rPr>
                              <m:t>+1</m:t>
                            </m:r>
                          </m:e>
                        </m:d>
                      </m:den>
                    </m:f>
                    <m:r>
                      <a:rPr lang="en-US" sz="2000">
                        <a:solidFill>
                          <a:srgbClr val="C00000"/>
                        </a:solidFill>
                        <a:latin typeface="Cambria Math" panose="02040503050406030204" pitchFamily="18" charset="0"/>
                      </a:rPr>
                      <m:t>=</m:t>
                    </m:r>
                    <m:f>
                      <m:fPr>
                        <m:ctrlPr>
                          <a:rPr lang="en-US" sz="2000" b="1" i="1">
                            <a:solidFill>
                              <a:srgbClr val="C00000"/>
                            </a:solidFill>
                            <a:latin typeface="Cambria Math" panose="02040503050406030204" pitchFamily="18" charset="0"/>
                          </a:rPr>
                        </m:ctrlPr>
                      </m:fPr>
                      <m:num>
                        <m:r>
                          <a:rPr lang="en-US" sz="2000" b="1" i="1">
                            <a:solidFill>
                              <a:srgbClr val="C00000"/>
                            </a:solidFill>
                            <a:latin typeface="Cambria Math" panose="02040503050406030204" pitchFamily="18" charset="0"/>
                          </a:rPr>
                          <m:t>𝒌</m:t>
                        </m:r>
                      </m:num>
                      <m:den>
                        <m:r>
                          <a:rPr lang="en-US" sz="2000" b="1" i="1">
                            <a:solidFill>
                              <a:srgbClr val="C00000"/>
                            </a:solidFill>
                            <a:latin typeface="Cambria Math" panose="02040503050406030204" pitchFamily="18" charset="0"/>
                          </a:rPr>
                          <m:t>𝐤</m:t>
                        </m:r>
                        <m:r>
                          <a:rPr lang="en-US" sz="2000" b="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𝟏</m:t>
                        </m:r>
                      </m:den>
                    </m:f>
                  </m:oMath>
                </a14:m>
                <a:endParaRPr lang="en-US" sz="2000"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1" y="863444"/>
                <a:ext cx="4986252" cy="5590565"/>
              </a:xfrm>
              <a:blipFill>
                <a:blip r:embed="rId3"/>
                <a:stretch>
                  <a:fillRect l="-1346" t="-1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Content Placeholder 2"/>
              <p:cNvSpPr txBox="1">
                <a:spLocks/>
              </p:cNvSpPr>
              <p:nvPr/>
            </p:nvSpPr>
            <p:spPr>
              <a:xfrm>
                <a:off x="5788853" y="863444"/>
                <a:ext cx="6117219"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E47A1"/>
                    </a:solidFill>
                  </a:rPr>
                  <a:t>Step-3: Proof of Induction</a:t>
                </a:r>
                <a:endParaRPr lang="en-US" sz="2000" dirty="0">
                  <a:solidFill>
                    <a:srgbClr val="0E47A1"/>
                  </a:solidFill>
                </a:endParaRPr>
              </a:p>
              <a:p>
                <a:pPr marL="0" indent="0">
                  <a:buNone/>
                </a:pPr>
                <a:r>
                  <a:rPr lang="en-US" sz="2000" dirty="0"/>
                  <a:t>p(k+1)	</a:t>
                </a:r>
                <a:r>
                  <a:rPr lang="en-US" sz="2000" dirty="0">
                    <a:solidFill>
                      <a:srgbClr val="C00000"/>
                    </a:solidFill>
                  </a:rPr>
                  <a:t>= </a:t>
                </a:r>
                <a14:m>
                  <m:oMath xmlns:m="http://schemas.openxmlformats.org/officeDocument/2006/math">
                    <m:f>
                      <m:fPr>
                        <m:ctrlPr>
                          <a:rPr lang="en-US" sz="2000" i="1">
                            <a:solidFill>
                              <a:srgbClr val="C00000"/>
                            </a:solidFill>
                            <a:latin typeface="Cambria Math" panose="02040503050406030204" pitchFamily="18" charset="0"/>
                          </a:rPr>
                        </m:ctrlPr>
                      </m:fPr>
                      <m:num>
                        <m:r>
                          <a:rPr lang="en-US" sz="2000">
                            <a:solidFill>
                              <a:srgbClr val="C00000"/>
                            </a:solidFill>
                            <a:latin typeface="Cambria Math" panose="02040503050406030204" pitchFamily="18" charset="0"/>
                          </a:rPr>
                          <m:t>1</m:t>
                        </m:r>
                      </m:num>
                      <m:den>
                        <m:r>
                          <a:rPr lang="en-US" sz="2000">
                            <a:solidFill>
                              <a:srgbClr val="C00000"/>
                            </a:solidFill>
                            <a:latin typeface="Cambria Math" panose="02040503050406030204" pitchFamily="18" charset="0"/>
                          </a:rPr>
                          <m:t>2</m:t>
                        </m:r>
                      </m:den>
                    </m:f>
                    <m:r>
                      <a:rPr lang="en-US" sz="2000">
                        <a:solidFill>
                          <a:srgbClr val="C00000"/>
                        </a:solidFill>
                        <a:latin typeface="Cambria Math" panose="02040503050406030204" pitchFamily="18" charset="0"/>
                      </a:rPr>
                      <m:t>+…+</m:t>
                    </m:r>
                    <m:f>
                      <m:fPr>
                        <m:ctrlPr>
                          <a:rPr lang="en-US" sz="2000" i="1">
                            <a:solidFill>
                              <a:srgbClr val="C00000"/>
                            </a:solidFill>
                            <a:latin typeface="Cambria Math" panose="02040503050406030204" pitchFamily="18" charset="0"/>
                          </a:rPr>
                        </m:ctrlPr>
                      </m:fPr>
                      <m:num>
                        <m:r>
                          <a:rPr lang="en-US" sz="2000">
                            <a:solidFill>
                              <a:srgbClr val="C00000"/>
                            </a:solidFill>
                            <a:latin typeface="Cambria Math" panose="02040503050406030204" pitchFamily="18" charset="0"/>
                          </a:rPr>
                          <m:t>1</m:t>
                        </m:r>
                      </m:num>
                      <m:den>
                        <m:r>
                          <m:rPr>
                            <m:sty m:val="p"/>
                          </m:rPr>
                          <a:rPr lang="en-US" sz="2000">
                            <a:solidFill>
                              <a:srgbClr val="C00000"/>
                            </a:solidFill>
                            <a:latin typeface="Cambria Math" panose="02040503050406030204" pitchFamily="18" charset="0"/>
                          </a:rPr>
                          <m:t>k</m:t>
                        </m:r>
                        <m:d>
                          <m:dPr>
                            <m:ctrlPr>
                              <a:rPr lang="en-US" sz="2000" i="1">
                                <a:solidFill>
                                  <a:srgbClr val="C00000"/>
                                </a:solidFill>
                                <a:latin typeface="Cambria Math" panose="02040503050406030204" pitchFamily="18" charset="0"/>
                              </a:rPr>
                            </m:ctrlPr>
                          </m:dPr>
                          <m:e>
                            <m:r>
                              <m:rPr>
                                <m:sty m:val="p"/>
                              </m:rPr>
                              <a:rPr lang="en-US" sz="2000">
                                <a:solidFill>
                                  <a:srgbClr val="C00000"/>
                                </a:solidFill>
                                <a:latin typeface="Cambria Math" panose="02040503050406030204" pitchFamily="18" charset="0"/>
                              </a:rPr>
                              <m:t>k</m:t>
                            </m:r>
                            <m:r>
                              <a:rPr lang="en-US" sz="2000">
                                <a:solidFill>
                                  <a:srgbClr val="C00000"/>
                                </a:solidFill>
                                <a:latin typeface="Cambria Math" panose="02040503050406030204" pitchFamily="18" charset="0"/>
                              </a:rPr>
                              <m:t>+1</m:t>
                            </m:r>
                          </m:e>
                        </m:d>
                      </m:den>
                    </m:f>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+1+1</m:t>
                            </m:r>
                          </m:e>
                        </m:d>
                      </m:den>
                    </m:f>
                  </m:oMath>
                </a14:m>
                <a:endParaRPr lang="en-US" sz="2000" dirty="0"/>
              </a:p>
              <a:p>
                <a:pPr marL="0" indent="0">
                  <a:buNone/>
                </a:pPr>
                <a:r>
                  <a:rPr lang="en-US" sz="2000" dirty="0"/>
                  <a:t>	= </a:t>
                </a:r>
                <a14:m>
                  <m:oMath xmlns:m="http://schemas.openxmlformats.org/officeDocument/2006/math">
                    <m:f>
                      <m:fPr>
                        <m:ctrlPr>
                          <a:rPr lang="en-US" sz="2000" b="1" i="1">
                            <a:solidFill>
                              <a:srgbClr val="C00000"/>
                            </a:solidFill>
                            <a:latin typeface="Cambria Math" panose="02040503050406030204" pitchFamily="18" charset="0"/>
                          </a:rPr>
                        </m:ctrlPr>
                      </m:fPr>
                      <m:num>
                        <m:r>
                          <a:rPr lang="en-US" sz="2000" b="1" i="1">
                            <a:solidFill>
                              <a:srgbClr val="C00000"/>
                            </a:solidFill>
                            <a:latin typeface="Cambria Math" panose="02040503050406030204" pitchFamily="18" charset="0"/>
                          </a:rPr>
                          <m:t>𝒌</m:t>
                        </m:r>
                      </m:num>
                      <m:den>
                        <m:r>
                          <a:rPr lang="en-US" sz="2000" b="1" i="1">
                            <a:solidFill>
                              <a:srgbClr val="C00000"/>
                            </a:solidFill>
                            <a:latin typeface="Cambria Math" panose="02040503050406030204" pitchFamily="18" charset="0"/>
                          </a:rPr>
                          <m:t>𝐤</m:t>
                        </m:r>
                        <m:r>
                          <a:rPr lang="en-US" sz="2000" b="1">
                            <a:solidFill>
                              <a:srgbClr val="C00000"/>
                            </a:solidFill>
                            <a:latin typeface="Cambria Math" panose="02040503050406030204" pitchFamily="18" charset="0"/>
                          </a:rPr>
                          <m:t>+</m:t>
                        </m:r>
                        <m:r>
                          <a:rPr lang="en-US" sz="2000" b="1" i="1">
                            <a:solidFill>
                              <a:srgbClr val="C00000"/>
                            </a:solidFill>
                            <a:latin typeface="Cambria Math" panose="02040503050406030204" pitchFamily="18" charset="0"/>
                          </a:rPr>
                          <m:t>𝟏</m:t>
                        </m:r>
                      </m:den>
                    </m:f>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a:latin typeface="Cambria Math" panose="02040503050406030204" pitchFamily="18" charset="0"/>
                          </a:rPr>
                          <m:t>1</m:t>
                        </m:r>
                      </m:num>
                      <m:den>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den>
                    </m:f>
                  </m:oMath>
                </a14:m>
                <a:endParaRPr lang="en-US" sz="2000" dirty="0"/>
              </a:p>
              <a:p>
                <a:pPr marL="0" indent="0">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r>
                          <a:rPr lang="en-US" sz="2000">
                            <a:latin typeface="Cambria Math" panose="02040503050406030204" pitchFamily="18" charset="0"/>
                          </a:rPr>
                          <m:t>+1</m:t>
                        </m:r>
                      </m:num>
                      <m:den>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den>
                    </m:f>
                  </m:oMath>
                </a14:m>
                <a:endParaRPr lang="en-US" sz="2000" dirty="0"/>
              </a:p>
              <a:p>
                <a:pPr marL="0" indent="0">
                  <a:buNone/>
                </a:pPr>
                <a:r>
                  <a:rPr lang="en-US" sz="2000" dirty="0"/>
                  <a:t>	=</a:t>
                </a:r>
                <a14:m>
                  <m:oMath xmlns:m="http://schemas.openxmlformats.org/officeDocument/2006/math">
                    <m:sSup>
                      <m:sSupPr>
                        <m:ctrlPr>
                          <a:rPr lang="en-US" sz="2000" i="1">
                            <a:latin typeface="Cambria Math" panose="02040503050406030204" pitchFamily="18" charset="0"/>
                          </a:rPr>
                        </m:ctrlPr>
                      </m:sSupPr>
                      <m:e>
                        <m:r>
                          <a:rPr lang="en-US" sz="2000">
                            <a:latin typeface="Cambria Math" panose="02040503050406030204" pitchFamily="18" charset="0"/>
                          </a:rPr>
                          <m:t>(</m:t>
                        </m:r>
                        <m:r>
                          <m:rPr>
                            <m:sty m:val="p"/>
                          </m:rPr>
                          <a:rPr lang="en-US" sz="2000">
                            <a:latin typeface="Cambria Math" panose="02040503050406030204" pitchFamily="18" charset="0"/>
                          </a:rPr>
                          <m:t>k</m:t>
                        </m:r>
                      </m:e>
                      <m:sup>
                        <m:r>
                          <a:rPr lang="en-US" sz="2000">
                            <a:latin typeface="Cambria Math" panose="02040503050406030204" pitchFamily="18" charset="0"/>
                          </a:rPr>
                          <m:t>2</m:t>
                        </m:r>
                      </m:sup>
                    </m:sSup>
                    <m:r>
                      <a:rPr lang="en-US" sz="2000">
                        <a:latin typeface="Cambria Math" panose="02040503050406030204" pitchFamily="18" charset="0"/>
                      </a:rPr>
                      <m:t>+2</m:t>
                    </m:r>
                    <m:r>
                      <m:rPr>
                        <m:sty m:val="p"/>
                      </m:rPr>
                      <a:rPr lang="en-US" sz="2000">
                        <a:latin typeface="Cambria Math" panose="02040503050406030204" pitchFamily="18" charset="0"/>
                      </a:rPr>
                      <m:t>k</m:t>
                    </m:r>
                    <m:r>
                      <a:rPr lang="en-US" sz="2000">
                        <a:latin typeface="Cambria Math" panose="02040503050406030204" pitchFamily="18" charset="0"/>
                      </a:rPr>
                      <m:t>+1)/(</m:t>
                    </m:r>
                    <m:r>
                      <m:rPr>
                        <m:sty m:val="p"/>
                      </m:rPr>
                      <a:rPr lang="en-US" sz="2000">
                        <a:latin typeface="Cambria Math" panose="02040503050406030204" pitchFamily="18" charset="0"/>
                      </a:rPr>
                      <m:t>k</m:t>
                    </m:r>
                    <m:r>
                      <a:rPr lang="en-US" sz="2000">
                        <a:latin typeface="Cambria Math" panose="02040503050406030204" pitchFamily="18" charset="0"/>
                      </a:rPr>
                      <m:t>+1)(</m:t>
                    </m:r>
                    <m:r>
                      <m:rPr>
                        <m:sty m:val="p"/>
                      </m:rPr>
                      <a:rPr lang="en-US" sz="2000">
                        <a:latin typeface="Cambria Math" panose="02040503050406030204" pitchFamily="18" charset="0"/>
                      </a:rPr>
                      <m:t>k</m:t>
                    </m:r>
                    <m:r>
                      <a:rPr lang="en-US" sz="2000">
                        <a:latin typeface="Cambria Math" panose="02040503050406030204" pitchFamily="18" charset="0"/>
                      </a:rPr>
                      <m:t>+2)</m:t>
                    </m:r>
                  </m:oMath>
                </a14:m>
                <a:endParaRPr lang="en-US" sz="2000" dirty="0"/>
              </a:p>
              <a:p>
                <a:pPr marL="0" indent="0">
                  <a:buNone/>
                </a:pPr>
                <a:r>
                  <a:rPr lang="en-US" sz="2000" dirty="0"/>
                  <a:t>	= </a:t>
                </a:r>
                <a14:m>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r>
                          <a:rPr lang="en-US" sz="2000" i="1" baseline="30000">
                            <a:latin typeface="Cambria Math" panose="02040503050406030204" pitchFamily="18" charset="0"/>
                          </a:rPr>
                          <m:t>2</m:t>
                        </m:r>
                      </m:num>
                      <m:den>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den>
                    </m:f>
                  </m:oMath>
                </a14:m>
                <a:endParaRPr lang="en-US" sz="2000" dirty="0"/>
              </a:p>
              <a:p>
                <a:pPr marL="0" indent="0">
                  <a:buNone/>
                </a:pPr>
                <a:r>
                  <a:rPr lang="en-US" sz="2000" dirty="0"/>
                  <a:t>	= </a:t>
                </a:r>
                <a14:m>
                  <m:oMath xmlns:m="http://schemas.openxmlformats.org/officeDocument/2006/math">
                    <m:f>
                      <m:fPr>
                        <m:ctrlPr>
                          <a:rPr lang="en-US" sz="2000" i="1">
                            <a:latin typeface="Cambria Math" panose="02040503050406030204" pitchFamily="18" charset="0"/>
                          </a:rPr>
                        </m:ctrlPr>
                      </m:fPr>
                      <m:num>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num>
                      <m:den>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+2</m:t>
                            </m:r>
                          </m:e>
                        </m:d>
                      </m:den>
                    </m:f>
                  </m:oMath>
                </a14:m>
                <a:endParaRPr lang="en-US" sz="2000" dirty="0"/>
              </a:p>
              <a:p>
                <a:pPr marL="0" indent="0">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m:rPr>
                            <m:sty m:val="p"/>
                          </m:rPr>
                          <a:rPr lang="en-US" sz="2000">
                            <a:latin typeface="Cambria Math" panose="02040503050406030204" pitchFamily="18" charset="0"/>
                          </a:rPr>
                          <m:t>k</m:t>
                        </m:r>
                        <m:r>
                          <a:rPr lang="en-US" sz="2000">
                            <a:latin typeface="Cambria Math" panose="02040503050406030204" pitchFamily="18" charset="0"/>
                          </a:rPr>
                          <m:t>+2</m:t>
                        </m:r>
                      </m:den>
                    </m:f>
                  </m:oMath>
                </a14:m>
                <a:endParaRPr lang="en-US" sz="2000" dirty="0"/>
              </a:p>
              <a:p>
                <a:pPr marL="0" indent="0">
                  <a:buNone/>
                </a:pPr>
                <a:r>
                  <a:rPr lang="en-US" sz="2000" dirty="0"/>
                  <a:t>	= </a:t>
                </a:r>
                <a14:m>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d>
                          <m:dPr>
                            <m:ctrlPr>
                              <a:rPr lang="en-US" sz="2000" i="1">
                                <a:latin typeface="Cambria Math" panose="02040503050406030204" pitchFamily="18" charset="0"/>
                              </a:rPr>
                            </m:ctrlPr>
                          </m:dPr>
                          <m:e>
                            <m:r>
                              <m:rPr>
                                <m:sty m:val="p"/>
                              </m:rPr>
                              <a:rPr lang="en-US" sz="2000">
                                <a:latin typeface="Cambria Math" panose="02040503050406030204" pitchFamily="18" charset="0"/>
                              </a:rPr>
                              <m:t>k</m:t>
                            </m:r>
                            <m:r>
                              <a:rPr lang="en-US" sz="2000">
                                <a:latin typeface="Cambria Math" panose="02040503050406030204" pitchFamily="18" charset="0"/>
                              </a:rPr>
                              <m:t>+1</m:t>
                            </m:r>
                          </m:e>
                        </m:d>
                        <m:r>
                          <a:rPr lang="en-US" sz="2000">
                            <a:latin typeface="Cambria Math" panose="02040503050406030204" pitchFamily="18" charset="0"/>
                          </a:rPr>
                          <m:t>+1</m:t>
                        </m:r>
                      </m:den>
                    </m:f>
                  </m:oMath>
                </a14:m>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788853" y="863444"/>
                <a:ext cx="6117219" cy="5590565"/>
              </a:xfrm>
              <a:prstGeom prst="rect">
                <a:avLst/>
              </a:prstGeom>
              <a:blipFill>
                <a:blip r:embed="rId4"/>
                <a:stretch>
                  <a:fillRect l="-1097" t="-1091"/>
                </a:stretch>
              </a:blipFill>
            </p:spPr>
            <p:txBody>
              <a:bodyPr/>
              <a:lstStyle/>
              <a:p>
                <a:r>
                  <a:rPr lang="en-IN">
                    <a:noFill/>
                  </a:rPr>
                  <a:t> </a:t>
                </a:r>
              </a:p>
            </p:txBody>
          </p:sp>
        </mc:Fallback>
      </mc:AlternateContent>
      <p:cxnSp>
        <p:nvCxnSpPr>
          <p:cNvPr id="5" name="Straight Connector 4"/>
          <p:cNvCxnSpPr/>
          <p:nvPr/>
        </p:nvCxnSpPr>
        <p:spPr>
          <a:xfrm>
            <a:off x="5372913"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38692282-9312-5D87-FA55-7F7044B90476}"/>
              </a:ext>
            </a:extLst>
          </p:cNvPr>
          <p:cNvGraphicFramePr>
            <a:graphicFrameLocks noGrp="1"/>
          </p:cNvGraphicFramePr>
          <p:nvPr>
            <p:extLst>
              <p:ext uri="{D42A27DB-BD31-4B8C-83A1-F6EECF244321}">
                <p14:modId xmlns:p14="http://schemas.microsoft.com/office/powerpoint/2010/main" val="937960500"/>
              </p:ext>
            </p:extLst>
          </p:nvPr>
        </p:nvGraphicFramePr>
        <p:xfrm>
          <a:off x="7854734" y="4992868"/>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rgbClr val="0E47A1"/>
                          </a:solidFill>
                        </a:rPr>
                        <a:t>(Hence Proved)</a:t>
                      </a: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3012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up)">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Prove 1+ </a:t>
                </a:r>
                <a14:m>
                  <m:oMath xmlns:m="http://schemas.openxmlformats.org/officeDocument/2006/math">
                    <m:nary>
                      <m:naryPr>
                        <m:chr m:val="∑"/>
                        <m:limLoc m:val="undOvr"/>
                        <m:ctrlPr>
                          <a:rPr lang="en-US" i="1">
                            <a:latin typeface="Cambria Math" panose="02040503050406030204" pitchFamily="18" charset="0"/>
                          </a:rPr>
                        </m:ctrlPr>
                      </m:naryPr>
                      <m:sub>
                        <m:r>
                          <a:rPr lang="en-US" b="0" i="1">
                            <a:latin typeface="Cambria Math" panose="02040503050406030204" pitchFamily="18" charset="0"/>
                          </a:rPr>
                          <m:t>𝑖</m:t>
                        </m:r>
                        <m:r>
                          <a:rPr lang="en-US" b="0" i="1">
                            <a:latin typeface="Cambria Math" panose="02040503050406030204" pitchFamily="18" charset="0"/>
                          </a:rPr>
                          <m:t>=1</m:t>
                        </m:r>
                      </m:sub>
                      <m:sup>
                        <m:r>
                          <a:rPr lang="en-US" b="0" i="1">
                            <a:latin typeface="Cambria Math" panose="02040503050406030204" pitchFamily="18" charset="0"/>
                          </a:rPr>
                          <m:t>𝑛</m:t>
                        </m:r>
                      </m:sup>
                      <m:e>
                        <m:r>
                          <a:rPr lang="en-US" b="0" i="1">
                            <a:latin typeface="Cambria Math" panose="02040503050406030204" pitchFamily="18" charset="0"/>
                          </a:rPr>
                          <m:t>𝑖</m:t>
                        </m:r>
                        <m:r>
                          <a:rPr lang="en-US" b="0" i="1">
                            <a:latin typeface="Cambria Math" panose="02040503050406030204" pitchFamily="18" charset="0"/>
                          </a:rPr>
                          <m:t>∗</m:t>
                        </m:r>
                        <m:r>
                          <a:rPr lang="en-US" b="0" i="1">
                            <a:latin typeface="Cambria Math" panose="02040503050406030204" pitchFamily="18" charset="0"/>
                          </a:rPr>
                          <m:t>𝑖</m:t>
                        </m:r>
                        <m:r>
                          <a:rPr lang="en-US" b="0" i="1">
                            <a:latin typeface="Cambria Math" panose="02040503050406030204" pitchFamily="18" charset="0"/>
                          </a:rPr>
                          <m:t>!=</m:t>
                        </m:r>
                        <m:d>
                          <m:dPr>
                            <m:ctrlPr>
                              <a:rPr lang="en-US" b="0" i="1">
                                <a:latin typeface="Cambria Math" panose="02040503050406030204" pitchFamily="18" charset="0"/>
                              </a:rPr>
                            </m:ctrlPr>
                          </m:dPr>
                          <m:e>
                            <m:r>
                              <a:rPr lang="en-US" b="0" i="1">
                                <a:latin typeface="Cambria Math" panose="02040503050406030204" pitchFamily="18" charset="0"/>
                              </a:rPr>
                              <m:t>𝑛</m:t>
                            </m:r>
                            <m:r>
                              <a:rPr lang="en-US" b="0" i="1">
                                <a:latin typeface="Cambria Math" panose="02040503050406030204" pitchFamily="18" charset="0"/>
                              </a:rPr>
                              <m:t>+1</m:t>
                            </m:r>
                          </m:e>
                        </m:d>
                        <m:r>
                          <a:rPr lang="en-US" b="0" i="1">
                            <a:latin typeface="Cambria Math" panose="02040503050406030204" pitchFamily="18" charset="0"/>
                          </a:rPr>
                          <m:t>!</m:t>
                        </m:r>
                      </m:e>
                    </m:nary>
                  </m:oMath>
                </a14:m>
                <a:r>
                  <a:rPr lang="en-US" dirty="0"/>
                  <a:t> using PMI</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400" t="-8547" b="-19658"/>
                </a:stretch>
              </a:blipFill>
            </p:spPr>
            <p:txBody>
              <a:bodyPr/>
              <a:lstStyle/>
              <a:p>
                <a:r>
                  <a:rPr lang="en-US">
                    <a:noFill/>
                  </a:rPr>
                  <a:t> </a:t>
                </a:r>
              </a:p>
            </p:txBody>
          </p:sp>
        </mc:Fallback>
      </mc:AlternateContent>
      <p:sp>
        <p:nvSpPr>
          <p:cNvPr id="3" name="Content Placeholder 2"/>
          <p:cNvSpPr>
            <a:spLocks noGrp="1"/>
          </p:cNvSpPr>
          <p:nvPr>
            <p:ph idx="1"/>
          </p:nvPr>
        </p:nvSpPr>
        <p:spPr>
          <a:xfrm>
            <a:off x="131181" y="863444"/>
            <a:ext cx="5339178" cy="5590565"/>
          </a:xfrm>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dirty="0"/>
              <a:t>We must show that p(1) is true.</a:t>
            </a:r>
          </a:p>
          <a:p>
            <a:pPr marL="0" indent="0">
              <a:buNone/>
            </a:pPr>
            <a:r>
              <a:rPr lang="en-US" sz="2000" dirty="0"/>
              <a:t>	P(1)= 1+(1*1!)=1+1=2</a:t>
            </a:r>
          </a:p>
          <a:p>
            <a:pPr marL="0" indent="0">
              <a:buNone/>
            </a:pPr>
            <a:r>
              <a:rPr lang="en-US" sz="2000" b="1" dirty="0"/>
              <a:t>	</a:t>
            </a:r>
            <a:r>
              <a:rPr lang="en-US" sz="2000" dirty="0"/>
              <a:t>P(1)= (1+1)! =(2)! = 2</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b="1" dirty="0"/>
              <a:t>	</a:t>
            </a:r>
            <a:r>
              <a:rPr lang="en-US" sz="2000" dirty="0"/>
              <a:t>k &gt;= 1 and	</a:t>
            </a:r>
          </a:p>
          <a:p>
            <a:pPr marL="0" indent="0">
              <a:buNone/>
            </a:pPr>
            <a:r>
              <a:rPr lang="en-US" sz="2000" dirty="0"/>
              <a:t>	p(k)= </a:t>
            </a:r>
            <a:r>
              <a:rPr lang="en-US" sz="2000" dirty="0">
                <a:solidFill>
                  <a:srgbClr val="C00000"/>
                </a:solidFill>
              </a:rPr>
              <a:t>1+(1+4..+(k*k!)) </a:t>
            </a:r>
            <a:r>
              <a:rPr lang="en-US" sz="2000" b="1" dirty="0">
                <a:solidFill>
                  <a:srgbClr val="C00000"/>
                </a:solidFill>
              </a:rPr>
              <a:t>= (k+1)!</a:t>
            </a:r>
          </a:p>
        </p:txBody>
      </p:sp>
      <p:sp>
        <p:nvSpPr>
          <p:cNvPr id="4" name="Content Placeholder 2"/>
          <p:cNvSpPr txBox="1">
            <a:spLocks/>
          </p:cNvSpPr>
          <p:nvPr/>
        </p:nvSpPr>
        <p:spPr>
          <a:xfrm>
            <a:off x="5470359" y="863444"/>
            <a:ext cx="5339178"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E47A1"/>
                </a:solidFill>
              </a:rPr>
              <a:t>Step-3: Proof of Induction</a:t>
            </a:r>
            <a:endParaRPr lang="en-US" sz="2000" dirty="0">
              <a:solidFill>
                <a:srgbClr val="0E47A1"/>
              </a:solidFill>
            </a:endParaRPr>
          </a:p>
          <a:p>
            <a:pPr marL="0" indent="0">
              <a:buNone/>
            </a:pPr>
            <a:r>
              <a:rPr lang="en-US" sz="2000" dirty="0"/>
              <a:t>P(k+1)= </a:t>
            </a:r>
            <a:r>
              <a:rPr lang="en-US" sz="2000" dirty="0">
                <a:solidFill>
                  <a:srgbClr val="C00000"/>
                </a:solidFill>
              </a:rPr>
              <a:t>1+(1+4..+(k*k!) </a:t>
            </a:r>
            <a:r>
              <a:rPr lang="en-US" sz="2000" dirty="0"/>
              <a:t>+ (k+1)*(k+1)!)</a:t>
            </a:r>
          </a:p>
          <a:p>
            <a:pPr marL="0" indent="0">
              <a:buNone/>
            </a:pPr>
            <a:r>
              <a:rPr lang="en-US" sz="2000" dirty="0"/>
              <a:t>	= </a:t>
            </a:r>
            <a:r>
              <a:rPr lang="en-US" sz="2000" b="1" dirty="0">
                <a:solidFill>
                  <a:srgbClr val="C00000"/>
                </a:solidFill>
              </a:rPr>
              <a:t>(k+1)! </a:t>
            </a:r>
            <a:r>
              <a:rPr lang="en-US" sz="2000" dirty="0"/>
              <a:t>+ (k+1)(k+1)!)</a:t>
            </a:r>
          </a:p>
          <a:p>
            <a:pPr marL="0" indent="0">
              <a:buNone/>
            </a:pPr>
            <a:r>
              <a:rPr lang="en-US" sz="2000" dirty="0"/>
              <a:t>	= (k+1)! (1+(k+1))</a:t>
            </a:r>
          </a:p>
          <a:p>
            <a:pPr marL="0" indent="0">
              <a:buNone/>
            </a:pPr>
            <a:r>
              <a:rPr lang="en-US" sz="2000" dirty="0"/>
              <a:t>	= (k+1)! ((k+1)+1)</a:t>
            </a:r>
          </a:p>
          <a:p>
            <a:pPr marL="0" indent="0">
              <a:buNone/>
            </a:pPr>
            <a:r>
              <a:rPr lang="en-US" sz="2000" dirty="0"/>
              <a:t>	= ((k+1) + 1)!</a:t>
            </a:r>
          </a:p>
          <a:p>
            <a:pPr marL="0" indent="0">
              <a:buNone/>
            </a:pP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732868675"/>
              </p:ext>
            </p:extLst>
          </p:nvPr>
        </p:nvGraphicFramePr>
        <p:xfrm>
          <a:off x="7917487" y="2850304"/>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rgbClr val="0E47A1"/>
                          </a:solidFill>
                        </a:rPr>
                        <a:t>(Hence Proved)</a:t>
                      </a:r>
                    </a:p>
                  </a:txBody>
                  <a:tcPr/>
                </a:tc>
                <a:extLst>
                  <a:ext uri="{0D108BD9-81ED-4DB2-BD59-A6C34878D82A}">
                    <a16:rowId xmlns:a16="http://schemas.microsoft.com/office/drawing/2014/main" val="10000"/>
                  </a:ext>
                </a:extLst>
              </a:tr>
            </a:tbl>
          </a:graphicData>
        </a:graphic>
      </p:graphicFrame>
      <p:sp>
        <p:nvSpPr>
          <p:cNvPr id="6" name="Rectangle 5"/>
          <p:cNvSpPr/>
          <p:nvPr/>
        </p:nvSpPr>
        <p:spPr>
          <a:xfrm>
            <a:off x="7491663" y="3890210"/>
            <a:ext cx="2057400" cy="1447800"/>
          </a:xfrm>
          <a:prstGeom prst="rect">
            <a:avLst/>
          </a:prstGeom>
          <a:noFill/>
          <a:ln>
            <a:solidFill>
              <a:srgbClr val="0E47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rgbClr val="C00000"/>
                </a:solidFill>
              </a:rPr>
              <a:t>Note: </a:t>
            </a:r>
          </a:p>
          <a:p>
            <a:r>
              <a:rPr lang="en-US" sz="2200" b="1" dirty="0">
                <a:solidFill>
                  <a:srgbClr val="C00000"/>
                </a:solidFill>
              </a:rPr>
              <a:t>5!=5*4!</a:t>
            </a:r>
          </a:p>
          <a:p>
            <a:r>
              <a:rPr lang="en-US" sz="2200" b="1" dirty="0">
                <a:solidFill>
                  <a:srgbClr val="C00000"/>
                </a:solidFill>
              </a:rPr>
              <a:t>6!=6*5!</a:t>
            </a:r>
          </a:p>
          <a:p>
            <a:r>
              <a:rPr lang="en-US" sz="2200" b="1" dirty="0">
                <a:solidFill>
                  <a:srgbClr val="C00000"/>
                </a:solidFill>
              </a:rPr>
              <a:t>(K+1)!=(k+1)*k!</a:t>
            </a:r>
          </a:p>
        </p:txBody>
      </p:sp>
      <p:cxnSp>
        <p:nvCxnSpPr>
          <p:cNvPr id="7" name="Straight Connector 6"/>
          <p:cNvCxnSpPr/>
          <p:nvPr/>
        </p:nvCxnSpPr>
        <p:spPr>
          <a:xfrm>
            <a:off x="5085531" y="784729"/>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1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up)">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that 2</a:t>
            </a:r>
            <a:r>
              <a:rPr lang="en-US" baseline="30000" dirty="0"/>
              <a:t>n</a:t>
            </a:r>
            <a:r>
              <a:rPr lang="en-US" dirty="0"/>
              <a:t>&gt;n</a:t>
            </a:r>
            <a:r>
              <a:rPr lang="en-US" baseline="30000" dirty="0"/>
              <a:t>3</a:t>
            </a:r>
            <a:r>
              <a:rPr lang="en-US" dirty="0"/>
              <a:t> where n&gt;=10, Using PMI</a:t>
            </a:r>
          </a:p>
        </p:txBody>
      </p:sp>
      <p:sp>
        <p:nvSpPr>
          <p:cNvPr id="3" name="Content Placeholder 2"/>
          <p:cNvSpPr>
            <a:spLocks noGrp="1"/>
          </p:cNvSpPr>
          <p:nvPr>
            <p:ph idx="1"/>
          </p:nvPr>
        </p:nvSpPr>
        <p:spPr>
          <a:xfrm>
            <a:off x="131180" y="863444"/>
            <a:ext cx="4617283" cy="5590565"/>
          </a:xfrm>
        </p:spPr>
        <p:txBody>
          <a:bodyPr/>
          <a:lstStyle/>
          <a:p>
            <a:pPr marL="0" indent="0">
              <a:buNone/>
            </a:pPr>
            <a:r>
              <a:rPr lang="en-US" sz="2000" b="1" dirty="0">
                <a:solidFill>
                  <a:srgbClr val="0E47A1"/>
                </a:solidFill>
              </a:rPr>
              <a:t>Step-1: Basic step</a:t>
            </a:r>
            <a:endParaRPr lang="en-US" sz="2000" dirty="0">
              <a:solidFill>
                <a:srgbClr val="0E47A1"/>
              </a:solidFill>
            </a:endParaRPr>
          </a:p>
          <a:p>
            <a:pPr marL="0" indent="0">
              <a:buNone/>
            </a:pPr>
            <a:r>
              <a:rPr lang="en-US" sz="2000" dirty="0"/>
              <a:t>We must show that p(10) is true.</a:t>
            </a:r>
          </a:p>
          <a:p>
            <a:pPr marL="0" indent="0">
              <a:buNone/>
            </a:pPr>
            <a:r>
              <a:rPr lang="en-US" sz="2000" dirty="0"/>
              <a:t>	   2</a:t>
            </a:r>
            <a:r>
              <a:rPr lang="en-US" sz="2000" baseline="30000" dirty="0"/>
              <a:t>10</a:t>
            </a:r>
            <a:r>
              <a:rPr lang="en-US" sz="2000" dirty="0"/>
              <a:t>=1024  and  10</a:t>
            </a:r>
            <a:r>
              <a:rPr lang="en-US" sz="2000" baseline="30000" dirty="0"/>
              <a:t>3</a:t>
            </a:r>
            <a:r>
              <a:rPr lang="en-US" sz="2000" dirty="0"/>
              <a:t>=1000</a:t>
            </a:r>
          </a:p>
          <a:p>
            <a:pPr marL="0" indent="0">
              <a:buNone/>
            </a:pPr>
            <a:r>
              <a:rPr lang="en-US" sz="2000" dirty="0"/>
              <a:t>	   So,1024&gt;1000</a:t>
            </a:r>
          </a:p>
          <a:p>
            <a:pPr marL="0" indent="0">
              <a:buNone/>
            </a:pPr>
            <a:r>
              <a:rPr lang="en-US" sz="2000" dirty="0"/>
              <a:t>    	   And, this is obviously true.</a:t>
            </a:r>
          </a:p>
          <a:p>
            <a:pPr marL="0" indent="0">
              <a:buNone/>
            </a:pPr>
            <a:r>
              <a:rPr lang="en-US" sz="2000" b="1" dirty="0">
                <a:solidFill>
                  <a:srgbClr val="0E47A1"/>
                </a:solidFill>
              </a:rPr>
              <a:t>Step-2: Induction Hypothesis</a:t>
            </a:r>
            <a:endParaRPr lang="en-US" sz="2000" dirty="0">
              <a:solidFill>
                <a:srgbClr val="0E47A1"/>
              </a:solidFill>
            </a:endParaRPr>
          </a:p>
          <a:p>
            <a:pPr marL="0" indent="0">
              <a:buNone/>
            </a:pPr>
            <a:r>
              <a:rPr lang="en-US" sz="2000" b="1" dirty="0"/>
              <a:t>	</a:t>
            </a:r>
            <a:r>
              <a:rPr lang="en-US" sz="2000" dirty="0"/>
              <a:t>For k&gt;=10 </a:t>
            </a:r>
          </a:p>
          <a:p>
            <a:pPr marL="0" indent="0">
              <a:buNone/>
            </a:pPr>
            <a:r>
              <a:rPr lang="en-US" sz="2000" dirty="0"/>
              <a:t>	</a:t>
            </a:r>
            <a:r>
              <a:rPr lang="en-US" sz="2000" b="1" dirty="0">
                <a:solidFill>
                  <a:srgbClr val="C00000"/>
                </a:solidFill>
              </a:rPr>
              <a:t>P(k)= 2</a:t>
            </a:r>
            <a:r>
              <a:rPr lang="en-US" sz="2000" b="1" baseline="30000" dirty="0">
                <a:solidFill>
                  <a:srgbClr val="C00000"/>
                </a:solidFill>
              </a:rPr>
              <a:t>k</a:t>
            </a:r>
            <a:r>
              <a:rPr lang="en-US" sz="2000" b="1" dirty="0">
                <a:solidFill>
                  <a:srgbClr val="C00000"/>
                </a:solidFill>
              </a:rPr>
              <a:t>&gt;k</a:t>
            </a:r>
            <a:r>
              <a:rPr lang="en-US" sz="2000" b="1" baseline="30000" dirty="0">
                <a:solidFill>
                  <a:srgbClr val="C00000"/>
                </a:solidFill>
              </a:rPr>
              <a:t>3</a:t>
            </a:r>
            <a:endParaRPr lang="en-US" sz="2000" b="1" dirty="0">
              <a:solidFill>
                <a:srgbClr val="C00000"/>
              </a:solidFill>
            </a:endParaRPr>
          </a:p>
          <a:p>
            <a:endParaRPr lang="en-US" sz="2000"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5545391" y="863444"/>
                <a:ext cx="4617283"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rgbClr val="0E47A1"/>
                    </a:solidFill>
                  </a:rPr>
                  <a:t>Step-3: Proof of Induction</a:t>
                </a:r>
                <a:endParaRPr lang="en-US" sz="2000" dirty="0">
                  <a:solidFill>
                    <a:srgbClr val="0E47A1"/>
                  </a:solidFill>
                </a:endParaRPr>
              </a:p>
              <a:p>
                <a:pPr marL="0" indent="0">
                  <a:buNone/>
                </a:pPr>
                <a:r>
                  <a:rPr lang="en-US" sz="2000" dirty="0"/>
                  <a:t>2</a:t>
                </a:r>
                <a:r>
                  <a:rPr lang="en-US" sz="2000" baseline="30000" dirty="0"/>
                  <a:t>k+1</a:t>
                </a:r>
                <a:r>
                  <a:rPr lang="en-US" sz="2000" dirty="0"/>
                  <a:t>&gt;(k+1)</a:t>
                </a:r>
                <a:r>
                  <a:rPr lang="en-US" sz="2000" baseline="30000" dirty="0"/>
                  <a:t>3</a:t>
                </a:r>
                <a:endParaRPr lang="en-US" sz="2000" dirty="0"/>
              </a:p>
              <a:p>
                <a:pPr marL="0" indent="0">
                  <a:buNone/>
                </a:pPr>
                <a:r>
                  <a:rPr lang="en-US" sz="2000" baseline="30000" dirty="0"/>
                  <a:t> </a:t>
                </a:r>
                <a:r>
                  <a:rPr lang="en-US" sz="2000" dirty="0"/>
                  <a:t>Where, 2</a:t>
                </a:r>
                <a:r>
                  <a:rPr lang="en-US" sz="2000" baseline="30000" dirty="0"/>
                  <a:t>k+1</a:t>
                </a:r>
                <a:r>
                  <a:rPr lang="en-US" sz="2000" dirty="0"/>
                  <a:t>=(2</a:t>
                </a:r>
                <a:r>
                  <a:rPr lang="en-US" sz="2000" baseline="30000" dirty="0"/>
                  <a:t>k</a:t>
                </a:r>
                <a:r>
                  <a:rPr lang="en-US" sz="2000" dirty="0"/>
                  <a:t> )(2)&gt;2</a:t>
                </a:r>
                <a:r>
                  <a:rPr lang="en-US" sz="2000" baseline="30000" dirty="0"/>
                  <a:t>k</a:t>
                </a:r>
                <a:r>
                  <a:rPr lang="en-US" sz="2000" dirty="0"/>
                  <a:t> (1.331)</a:t>
                </a:r>
              </a:p>
              <a:p>
                <a:pPr marL="0" indent="0">
                  <a:buNone/>
                </a:pPr>
                <a:r>
                  <a:rPr lang="en-US" sz="2000" dirty="0"/>
                  <a:t>	&gt;2</a:t>
                </a:r>
                <a:r>
                  <a:rPr lang="en-US" sz="2000" baseline="30000" dirty="0"/>
                  <a:t>k</a:t>
                </a:r>
                <a:r>
                  <a:rPr lang="en-US" sz="2000" dirty="0"/>
                  <a:t> (1.1)</a:t>
                </a:r>
                <a:r>
                  <a:rPr lang="en-US" sz="2000" baseline="30000" dirty="0"/>
                  <a:t>3 </a:t>
                </a:r>
                <a:r>
                  <a:rPr lang="en-US" sz="2000" dirty="0"/>
                  <a:t>		</a:t>
                </a:r>
              </a:p>
              <a:p>
                <a:pPr marL="0" indent="0">
                  <a:buNone/>
                </a:pPr>
                <a:r>
                  <a:rPr lang="en-US" sz="2000" dirty="0"/>
                  <a:t>	&gt;2</a:t>
                </a:r>
                <a:r>
                  <a:rPr lang="en-US" sz="2000" baseline="30000" dirty="0"/>
                  <a:t>k</a:t>
                </a:r>
                <a:r>
                  <a:rPr lang="en-US" sz="2000" dirty="0"/>
                  <a:t> (1+0.1)</a:t>
                </a:r>
                <a:r>
                  <a:rPr lang="en-US" sz="2000" baseline="30000" dirty="0"/>
                  <a:t>3 </a:t>
                </a:r>
                <a:r>
                  <a:rPr lang="en-US" sz="2000" dirty="0"/>
                  <a:t>		</a:t>
                </a:r>
              </a:p>
              <a:p>
                <a:pPr marL="0" indent="0">
                  <a:buNone/>
                </a:pPr>
                <a:r>
                  <a:rPr lang="en-US" sz="2000" dirty="0"/>
                  <a:t>	&gt;2</a:t>
                </a:r>
                <a:r>
                  <a:rPr lang="en-US" sz="2000" baseline="30000" dirty="0"/>
                  <a:t>k</a:t>
                </a:r>
                <a:r>
                  <a:rPr lang="en-US" sz="2000" dirty="0"/>
                  <a:t> (1+</a:t>
                </a:r>
                <a14:m>
                  <m:oMath xmlns:m="http://schemas.openxmlformats.org/officeDocument/2006/math">
                    <m:f>
                      <m:fPr>
                        <m:ctrlPr>
                          <a:rPr lang="en-US" sz="2000" b="1" i="1">
                            <a:latin typeface="Cambria Math" panose="02040503050406030204" pitchFamily="18" charset="0"/>
                          </a:rPr>
                        </m:ctrlPr>
                      </m:fPr>
                      <m:num>
                        <m:r>
                          <a:rPr lang="en-US" sz="2000">
                            <a:latin typeface="Cambria Math" panose="02040503050406030204" pitchFamily="18" charset="0"/>
                          </a:rPr>
                          <m:t>1</m:t>
                        </m:r>
                      </m:num>
                      <m:den>
                        <m:r>
                          <a:rPr lang="en-US" sz="2000">
                            <a:latin typeface="Cambria Math" panose="02040503050406030204" pitchFamily="18" charset="0"/>
                          </a:rPr>
                          <m:t>10</m:t>
                        </m:r>
                      </m:den>
                    </m:f>
                  </m:oMath>
                </a14:m>
                <a:r>
                  <a:rPr lang="en-US" sz="2000" dirty="0"/>
                  <a:t>)</a:t>
                </a:r>
                <a:r>
                  <a:rPr lang="en-US" sz="2000" baseline="30000" dirty="0"/>
                  <a:t>3	</a:t>
                </a:r>
                <a:endParaRPr lang="en-US" sz="2000" dirty="0"/>
              </a:p>
              <a:p>
                <a:pPr marL="0" indent="0">
                  <a:buNone/>
                </a:pPr>
                <a:r>
                  <a:rPr lang="en-US" sz="2000" dirty="0"/>
                  <a:t>	&gt;2</a:t>
                </a:r>
                <a:r>
                  <a:rPr lang="en-US" sz="2000" baseline="30000" dirty="0"/>
                  <a:t>k</a:t>
                </a:r>
                <a:r>
                  <a:rPr lang="en-US" sz="2000" dirty="0"/>
                  <a:t>(1+</a:t>
                </a:r>
                <a14:m>
                  <m:oMath xmlns:m="http://schemas.openxmlformats.org/officeDocument/2006/math">
                    <m:f>
                      <m:fPr>
                        <m:ctrlPr>
                          <a:rPr lang="en-US" sz="2000" b="1" i="1">
                            <a:latin typeface="Cambria Math" panose="02040503050406030204" pitchFamily="18" charset="0"/>
                          </a:rPr>
                        </m:ctrlPr>
                      </m:fPr>
                      <m:num>
                        <m:r>
                          <a:rPr lang="en-US" sz="2000">
                            <a:latin typeface="Cambria Math" panose="02040503050406030204" pitchFamily="18" charset="0"/>
                          </a:rPr>
                          <m:t>1</m:t>
                        </m:r>
                      </m:num>
                      <m:den>
                        <m:r>
                          <m:rPr>
                            <m:sty m:val="p"/>
                          </m:rPr>
                          <a:rPr lang="en-US" sz="2000">
                            <a:latin typeface="Cambria Math" panose="02040503050406030204" pitchFamily="18" charset="0"/>
                          </a:rPr>
                          <m:t>k</m:t>
                        </m:r>
                      </m:den>
                    </m:f>
                  </m:oMath>
                </a14:m>
                <a:r>
                  <a:rPr lang="en-US" sz="2000" dirty="0"/>
                  <a:t>)</a:t>
                </a:r>
                <a:r>
                  <a:rPr lang="en-US" sz="2000" baseline="30000" dirty="0"/>
                  <a:t>3</a:t>
                </a:r>
                <a:r>
                  <a:rPr lang="en-US" sz="2000" dirty="0"/>
                  <a:t>        for k&gt;=10</a:t>
                </a:r>
              </a:p>
              <a:p>
                <a:pPr marL="0" indent="0">
                  <a:buNone/>
                </a:pPr>
                <a:r>
                  <a:rPr lang="en-US" sz="2000" dirty="0"/>
                  <a:t>	&gt;(</a:t>
                </a:r>
                <a14:m>
                  <m:oMath xmlns:m="http://schemas.openxmlformats.org/officeDocument/2006/math">
                    <m:f>
                      <m:fPr>
                        <m:ctrlPr>
                          <a:rPr lang="en-US" sz="2000" b="1"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m:rPr>
                            <m:sty m:val="p"/>
                          </m:rPr>
                          <a:rPr lang="en-US" sz="2000">
                            <a:latin typeface="Cambria Math" panose="02040503050406030204" pitchFamily="18" charset="0"/>
                          </a:rPr>
                          <m:t>k</m:t>
                        </m:r>
                      </m:den>
                    </m:f>
                  </m:oMath>
                </a14:m>
                <a:r>
                  <a:rPr lang="en-US" sz="2000" dirty="0"/>
                  <a:t>)</a:t>
                </a:r>
                <a:r>
                  <a:rPr lang="en-US" sz="2000" baseline="30000" dirty="0"/>
                  <a:t>3</a:t>
                </a:r>
                <a:r>
                  <a:rPr lang="en-US" sz="2000" dirty="0"/>
                  <a:t> (2</a:t>
                </a:r>
                <a:r>
                  <a:rPr lang="en-US" sz="2000" baseline="30000" dirty="0"/>
                  <a:t>k</a:t>
                </a:r>
                <a:r>
                  <a:rPr lang="en-US" sz="2000" dirty="0"/>
                  <a:t>)</a:t>
                </a:r>
              </a:p>
              <a:p>
                <a:pPr marL="0" indent="0">
                  <a:buNone/>
                </a:pPr>
                <a:r>
                  <a:rPr lang="en-US" sz="2000" dirty="0"/>
                  <a:t>	&gt;(</a:t>
                </a:r>
                <a14:m>
                  <m:oMath xmlns:m="http://schemas.openxmlformats.org/officeDocument/2006/math">
                    <m:f>
                      <m:fPr>
                        <m:ctrlPr>
                          <a:rPr lang="en-US" sz="2000" b="1" i="1">
                            <a:latin typeface="Cambria Math" panose="02040503050406030204" pitchFamily="18" charset="0"/>
                          </a:rPr>
                        </m:ctrlPr>
                      </m:fPr>
                      <m:num>
                        <m:r>
                          <m:rPr>
                            <m:sty m:val="p"/>
                          </m:rPr>
                          <a:rPr lang="en-US" sz="2000">
                            <a:latin typeface="Cambria Math" panose="02040503050406030204" pitchFamily="18" charset="0"/>
                          </a:rPr>
                          <m:t>k</m:t>
                        </m:r>
                        <m:r>
                          <a:rPr lang="en-US" sz="2000">
                            <a:latin typeface="Cambria Math" panose="02040503050406030204" pitchFamily="18" charset="0"/>
                          </a:rPr>
                          <m:t>+1</m:t>
                        </m:r>
                      </m:num>
                      <m:den>
                        <m:r>
                          <m:rPr>
                            <m:sty m:val="p"/>
                          </m:rPr>
                          <a:rPr lang="en-US" sz="2000">
                            <a:latin typeface="Cambria Math" panose="02040503050406030204" pitchFamily="18" charset="0"/>
                          </a:rPr>
                          <m:t>k</m:t>
                        </m:r>
                      </m:den>
                    </m:f>
                  </m:oMath>
                </a14:m>
                <a:r>
                  <a:rPr lang="en-US" sz="2000" dirty="0"/>
                  <a:t>)</a:t>
                </a:r>
                <a:r>
                  <a:rPr lang="en-US" sz="2000" baseline="30000" dirty="0"/>
                  <a:t>3</a:t>
                </a:r>
                <a:r>
                  <a:rPr lang="en-US" sz="2000" dirty="0"/>
                  <a:t> (k</a:t>
                </a:r>
                <a:r>
                  <a:rPr lang="en-US" sz="2000" baseline="30000" dirty="0"/>
                  <a:t>3</a:t>
                </a:r>
                <a:r>
                  <a:rPr lang="en-US" sz="2000" dirty="0"/>
                  <a:t>)     ,because 2</a:t>
                </a:r>
                <a:r>
                  <a:rPr lang="en-US" sz="2000" baseline="30000" dirty="0"/>
                  <a:t>k</a:t>
                </a:r>
                <a:r>
                  <a:rPr lang="en-US" sz="2000" dirty="0"/>
                  <a:t>&gt;k</a:t>
                </a:r>
                <a:r>
                  <a:rPr lang="en-US" sz="2000" baseline="30000" dirty="0"/>
                  <a:t>3</a:t>
                </a:r>
                <a:endParaRPr lang="en-US" sz="2000" dirty="0"/>
              </a:p>
              <a:p>
                <a:pPr marL="0" indent="0">
                  <a:buNone/>
                </a:pPr>
                <a:r>
                  <a:rPr lang="en-US" sz="2000" dirty="0"/>
                  <a:t>	 (2</a:t>
                </a:r>
                <a:r>
                  <a:rPr lang="en-US" sz="2000" baseline="30000" dirty="0"/>
                  <a:t>k</a:t>
                </a:r>
                <a:r>
                  <a:rPr lang="en-US" sz="2000" dirty="0"/>
                  <a:t> )(2)&gt;(k+1)</a:t>
                </a:r>
                <a:r>
                  <a:rPr lang="en-US" sz="2000" baseline="30000" dirty="0"/>
                  <a:t>3</a:t>
                </a:r>
                <a:endParaRPr lang="en-US" sz="2000" dirty="0"/>
              </a:p>
              <a:p>
                <a:pPr marL="0" indent="0">
                  <a:buNone/>
                </a:pPr>
                <a:r>
                  <a:rPr lang="en-US" sz="2000" dirty="0"/>
                  <a:t>	2</a:t>
                </a:r>
                <a:r>
                  <a:rPr lang="en-US" sz="2000" baseline="30000" dirty="0"/>
                  <a:t>k+1</a:t>
                </a:r>
                <a:r>
                  <a:rPr lang="en-US" sz="2000" dirty="0"/>
                  <a:t>&gt;(k+1)</a:t>
                </a:r>
                <a:r>
                  <a:rPr lang="en-US" sz="2000" baseline="30000" dirty="0"/>
                  <a:t>3</a:t>
                </a:r>
                <a:endParaRPr lang="en-US" sz="2000" dirty="0"/>
              </a:p>
              <a:p>
                <a:endParaRPr lang="en-US" sz="2000" dirty="0"/>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5545391" y="863444"/>
                <a:ext cx="4617283" cy="5590565"/>
              </a:xfrm>
              <a:prstGeom prst="rect">
                <a:avLst/>
              </a:prstGeom>
              <a:blipFill>
                <a:blip r:embed="rId2"/>
                <a:stretch>
                  <a:fillRect l="-1453" t="-1091"/>
                </a:stretch>
              </a:blipFill>
            </p:spPr>
            <p:txBody>
              <a:bodyPr/>
              <a:lstStyle/>
              <a:p>
                <a:r>
                  <a:rPr lang="en-IN">
                    <a:noFill/>
                  </a:rPr>
                  <a:t> </a:t>
                </a:r>
              </a:p>
            </p:txBody>
          </p:sp>
        </mc:Fallback>
      </mc:AlternateContent>
      <p:graphicFrame>
        <p:nvGraphicFramePr>
          <p:cNvPr id="5" name="Table 4"/>
          <p:cNvGraphicFramePr>
            <a:graphicFrameLocks noGrp="1"/>
          </p:cNvGraphicFramePr>
          <p:nvPr>
            <p:extLst>
              <p:ext uri="{D42A27DB-BD31-4B8C-83A1-F6EECF244321}">
                <p14:modId xmlns:p14="http://schemas.microsoft.com/office/powerpoint/2010/main" val="1110940447"/>
              </p:ext>
            </p:extLst>
          </p:nvPr>
        </p:nvGraphicFramePr>
        <p:xfrm>
          <a:off x="7854032" y="5331169"/>
          <a:ext cx="2362200" cy="39624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tblGrid>
              <a:tr h="370840">
                <a:tc>
                  <a:txBody>
                    <a:bodyPr/>
                    <a:lstStyle/>
                    <a:p>
                      <a:r>
                        <a:rPr lang="en-US" sz="2000" dirty="0">
                          <a:solidFill>
                            <a:srgbClr val="0E47A1"/>
                          </a:solidFill>
                        </a:rPr>
                        <a:t>(Hence Proved)</a:t>
                      </a:r>
                    </a:p>
                  </a:txBody>
                  <a:tcPr/>
                </a:tc>
                <a:extLst>
                  <a:ext uri="{0D108BD9-81ED-4DB2-BD59-A6C34878D82A}">
                    <a16:rowId xmlns:a16="http://schemas.microsoft.com/office/drawing/2014/main" val="10000"/>
                  </a:ext>
                </a:extLst>
              </a:tr>
            </a:tbl>
          </a:graphicData>
        </a:graphic>
      </p:graphicFrame>
      <p:cxnSp>
        <p:nvCxnSpPr>
          <p:cNvPr id="6" name="Straight Connector 5"/>
          <p:cNvCxnSpPr/>
          <p:nvPr/>
        </p:nvCxnSpPr>
        <p:spPr>
          <a:xfrm>
            <a:off x="5007153"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17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Prove n(n</a:t>
            </a:r>
            <a:r>
              <a:rPr lang="en-US" baseline="30000" dirty="0"/>
              <a:t>2</a:t>
            </a:r>
            <a:r>
              <a:rPr lang="en-US" dirty="0"/>
              <a:t>+5)  is divisible by 6 using PMI</a:t>
            </a:r>
          </a:p>
        </p:txBody>
      </p:sp>
      <p:sp>
        <p:nvSpPr>
          <p:cNvPr id="3" name="Content Placeholder 2"/>
          <p:cNvSpPr>
            <a:spLocks noGrp="1"/>
          </p:cNvSpPr>
          <p:nvPr>
            <p:ph idx="1"/>
          </p:nvPr>
        </p:nvSpPr>
        <p:spPr/>
        <p:txBody>
          <a:bodyPr/>
          <a:lstStyle/>
          <a:p>
            <a:pPr marL="0" indent="0">
              <a:buNone/>
            </a:pPr>
            <a:r>
              <a:rPr lang="en-US" sz="2200" b="1" dirty="0">
                <a:solidFill>
                  <a:srgbClr val="0E47A1"/>
                </a:solidFill>
              </a:rPr>
              <a:t>Step-1: Basic step</a:t>
            </a:r>
            <a:endParaRPr lang="en-US" sz="2200" dirty="0">
              <a:solidFill>
                <a:srgbClr val="0E47A1"/>
              </a:solidFill>
            </a:endParaRPr>
          </a:p>
          <a:p>
            <a:pPr marL="0" indent="0">
              <a:buNone/>
            </a:pPr>
            <a:r>
              <a:rPr lang="en-US" sz="2200" dirty="0"/>
              <a:t>We must show that p(1) is true.</a:t>
            </a:r>
          </a:p>
          <a:p>
            <a:pPr marL="0" indent="0">
              <a:buNone/>
            </a:pPr>
            <a:r>
              <a:rPr lang="en-US" sz="2200" dirty="0"/>
              <a:t>	P(1)=1(1</a:t>
            </a:r>
            <a:r>
              <a:rPr lang="en-US" sz="2200" baseline="30000" dirty="0"/>
              <a:t>2</a:t>
            </a:r>
            <a:r>
              <a:rPr lang="en-US" sz="2200" dirty="0"/>
              <a:t>+5)=6</a:t>
            </a:r>
          </a:p>
          <a:p>
            <a:pPr marL="0" indent="0">
              <a:buNone/>
            </a:pPr>
            <a:r>
              <a:rPr lang="en-US" sz="2200" dirty="0"/>
              <a:t>	6 is divisible by 6</a:t>
            </a:r>
          </a:p>
          <a:p>
            <a:pPr marL="0" indent="0">
              <a:buNone/>
            </a:pPr>
            <a:r>
              <a:rPr lang="en-US" sz="2200" dirty="0"/>
              <a:t>             	And, this is obviously true.</a:t>
            </a:r>
          </a:p>
          <a:p>
            <a:pPr marL="0" indent="0">
              <a:buNone/>
            </a:pPr>
            <a:r>
              <a:rPr lang="en-US" sz="2200" b="1" dirty="0">
                <a:solidFill>
                  <a:srgbClr val="0E47A1"/>
                </a:solidFill>
              </a:rPr>
              <a:t>Step-2: Induction Hypothesis</a:t>
            </a:r>
            <a:endParaRPr lang="en-US" sz="2200" dirty="0">
              <a:solidFill>
                <a:srgbClr val="0E47A1"/>
              </a:solidFill>
            </a:endParaRPr>
          </a:p>
          <a:p>
            <a:pPr marL="0" indent="0">
              <a:buNone/>
            </a:pPr>
            <a:r>
              <a:rPr lang="en-US" sz="2200" b="1" dirty="0"/>
              <a:t>	</a:t>
            </a:r>
            <a:r>
              <a:rPr lang="en-US" sz="2200" dirty="0"/>
              <a:t>For k&gt;=1 and</a:t>
            </a:r>
          </a:p>
          <a:p>
            <a:pPr marL="0" indent="0">
              <a:buNone/>
            </a:pPr>
            <a:r>
              <a:rPr lang="en-US" sz="2200" dirty="0"/>
              <a:t>	</a:t>
            </a:r>
            <a:r>
              <a:rPr lang="en-US" sz="2200" b="1" dirty="0">
                <a:solidFill>
                  <a:srgbClr val="C00000"/>
                </a:solidFill>
              </a:rPr>
              <a:t>P(k)=k(k</a:t>
            </a:r>
            <a:r>
              <a:rPr lang="en-US" sz="2200" b="1" baseline="30000" dirty="0">
                <a:solidFill>
                  <a:srgbClr val="C00000"/>
                </a:solidFill>
              </a:rPr>
              <a:t>2</a:t>
            </a:r>
            <a:r>
              <a:rPr lang="en-US" sz="2200" b="1" dirty="0">
                <a:solidFill>
                  <a:srgbClr val="C00000"/>
                </a:solidFill>
              </a:rPr>
              <a:t>+5) </a:t>
            </a:r>
            <a:r>
              <a:rPr lang="en-US" sz="2200" dirty="0"/>
              <a:t>is divisible by 6.</a:t>
            </a:r>
          </a:p>
        </p:txBody>
      </p:sp>
      <p:sp>
        <p:nvSpPr>
          <p:cNvPr id="4" name="Content Placeholder 2"/>
          <p:cNvSpPr txBox="1">
            <a:spLocks/>
          </p:cNvSpPr>
          <p:nvPr/>
        </p:nvSpPr>
        <p:spPr>
          <a:xfrm>
            <a:off x="5743074" y="863444"/>
            <a:ext cx="6189409" cy="324333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solidFill>
                  <a:srgbClr val="0E47A1"/>
                </a:solidFill>
              </a:rPr>
              <a:t>Step-3: Proof of Induction</a:t>
            </a:r>
            <a:endParaRPr lang="en-US" sz="2200" dirty="0">
              <a:solidFill>
                <a:srgbClr val="0E47A1"/>
              </a:solidFill>
            </a:endParaRPr>
          </a:p>
          <a:p>
            <a:pPr marL="0" indent="0">
              <a:buNone/>
            </a:pPr>
            <a:r>
              <a:rPr lang="en-US" sz="2200" dirty="0"/>
              <a:t>	(k+1)[(k+1)</a:t>
            </a:r>
            <a:r>
              <a:rPr lang="en-US" sz="2200" baseline="30000" dirty="0"/>
              <a:t>2</a:t>
            </a:r>
            <a:r>
              <a:rPr lang="en-US" sz="2200" dirty="0"/>
              <a:t>+5]  </a:t>
            </a:r>
          </a:p>
          <a:p>
            <a:pPr marL="0" indent="0">
              <a:buNone/>
            </a:pPr>
            <a:r>
              <a:rPr lang="en-US" sz="2200" dirty="0"/>
              <a:t>	= (k+1)(k</a:t>
            </a:r>
            <a:r>
              <a:rPr lang="en-US" sz="2200" baseline="30000" dirty="0"/>
              <a:t>2</a:t>
            </a:r>
            <a:r>
              <a:rPr lang="en-US" sz="2200" dirty="0"/>
              <a:t>+2k+1+5)</a:t>
            </a:r>
          </a:p>
          <a:p>
            <a:pPr marL="0" indent="0">
              <a:buNone/>
            </a:pPr>
            <a:r>
              <a:rPr lang="en-US" sz="2200" dirty="0"/>
              <a:t>	= (k+1)(k</a:t>
            </a:r>
            <a:r>
              <a:rPr lang="en-US" sz="2200" baseline="30000" dirty="0"/>
              <a:t>2</a:t>
            </a:r>
            <a:r>
              <a:rPr lang="en-US" sz="2200" dirty="0"/>
              <a:t>+2k+6)</a:t>
            </a:r>
          </a:p>
          <a:p>
            <a:pPr marL="0" indent="0">
              <a:buNone/>
            </a:pPr>
            <a:r>
              <a:rPr lang="en-US" sz="2200" dirty="0"/>
              <a:t>	=k</a:t>
            </a:r>
            <a:r>
              <a:rPr lang="en-US" sz="2200" baseline="30000" dirty="0"/>
              <a:t>3</a:t>
            </a:r>
            <a:r>
              <a:rPr lang="en-US" sz="2200" dirty="0"/>
              <a:t>+2k</a:t>
            </a:r>
            <a:r>
              <a:rPr lang="en-US" sz="2200" baseline="30000" dirty="0"/>
              <a:t>2</a:t>
            </a:r>
            <a:r>
              <a:rPr lang="en-US" sz="2200" dirty="0"/>
              <a:t>+6k+k</a:t>
            </a:r>
            <a:r>
              <a:rPr lang="en-US" sz="2200" baseline="30000" dirty="0"/>
              <a:t>2</a:t>
            </a:r>
            <a:r>
              <a:rPr lang="en-US" sz="2200" dirty="0"/>
              <a:t>+2k+6</a:t>
            </a:r>
          </a:p>
          <a:p>
            <a:pPr marL="0" indent="0">
              <a:buNone/>
            </a:pPr>
            <a:r>
              <a:rPr lang="en-US" sz="2200" dirty="0"/>
              <a:t>	=k</a:t>
            </a:r>
            <a:r>
              <a:rPr lang="en-US" sz="2200" baseline="30000" dirty="0"/>
              <a:t>3</a:t>
            </a:r>
            <a:r>
              <a:rPr lang="en-US" sz="2200" dirty="0"/>
              <a:t>+3k</a:t>
            </a:r>
            <a:r>
              <a:rPr lang="en-US" sz="2200" baseline="30000" dirty="0"/>
              <a:t>2</a:t>
            </a:r>
            <a:r>
              <a:rPr lang="en-US" sz="2200" dirty="0"/>
              <a:t>+8k+6</a:t>
            </a:r>
          </a:p>
          <a:p>
            <a:pPr marL="0" indent="0">
              <a:buNone/>
            </a:pPr>
            <a:r>
              <a:rPr lang="en-US" sz="2200" dirty="0"/>
              <a:t>	=k</a:t>
            </a:r>
            <a:r>
              <a:rPr lang="en-US" sz="2200" baseline="30000" dirty="0"/>
              <a:t>3</a:t>
            </a:r>
            <a:r>
              <a:rPr lang="en-US" sz="2200" dirty="0"/>
              <a:t>+3k</a:t>
            </a:r>
            <a:r>
              <a:rPr lang="en-US" sz="2200" baseline="30000" dirty="0"/>
              <a:t>2</a:t>
            </a:r>
            <a:r>
              <a:rPr lang="en-US" sz="2200" dirty="0"/>
              <a:t>+5k+3k+6</a:t>
            </a:r>
          </a:p>
          <a:p>
            <a:pPr marL="0" indent="0">
              <a:buNone/>
            </a:pPr>
            <a:r>
              <a:rPr lang="en-US" sz="2200" dirty="0"/>
              <a:t>	=k(k</a:t>
            </a:r>
            <a:r>
              <a:rPr lang="en-US" sz="2200" baseline="30000" dirty="0"/>
              <a:t>2</a:t>
            </a:r>
            <a:r>
              <a:rPr lang="en-US" sz="2200" dirty="0"/>
              <a:t>+5)+3k(k+1)+6</a:t>
            </a:r>
          </a:p>
          <a:p>
            <a:pPr marL="0" indent="0">
              <a:buNone/>
            </a:pPr>
            <a:r>
              <a:rPr lang="en-US" sz="2200" dirty="0"/>
              <a:t>	= k(k</a:t>
            </a:r>
            <a:r>
              <a:rPr lang="en-US" sz="2200" baseline="30000" dirty="0"/>
              <a:t>2</a:t>
            </a:r>
            <a:r>
              <a:rPr lang="en-US" sz="2200" dirty="0"/>
              <a:t>+5)+3k(k+1)+6</a:t>
            </a:r>
          </a:p>
        </p:txBody>
      </p:sp>
      <p:sp>
        <p:nvSpPr>
          <p:cNvPr id="5" name="Content Placeholder 2"/>
          <p:cNvSpPr txBox="1">
            <a:spLocks/>
          </p:cNvSpPr>
          <p:nvPr/>
        </p:nvSpPr>
        <p:spPr>
          <a:xfrm>
            <a:off x="0" y="5197263"/>
            <a:ext cx="11932483" cy="149191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a:spcBef>
                <a:spcPts val="0"/>
              </a:spcBef>
            </a:pPr>
            <a:r>
              <a:rPr lang="en-US" sz="2200" dirty="0"/>
              <a:t>Here, k(k</a:t>
            </a:r>
            <a:r>
              <a:rPr lang="en-US" sz="2200" baseline="30000" dirty="0"/>
              <a:t>2</a:t>
            </a:r>
            <a:r>
              <a:rPr lang="en-US" sz="2200" dirty="0"/>
              <a:t>+5)  is divisible by 6 ,given in induction hypothesis.</a:t>
            </a:r>
          </a:p>
          <a:p>
            <a:pPr marL="365760">
              <a:spcBef>
                <a:spcPts val="0"/>
              </a:spcBef>
            </a:pPr>
            <a:r>
              <a:rPr lang="en-US" sz="2200" dirty="0"/>
              <a:t>In Second term k and k+1 are consecutive. So, one number is even and one is odd. So, even number is always multiple of 2 and here 3 is also present .So, second term having (2*3) is also divisible by 6.</a:t>
            </a:r>
          </a:p>
          <a:p>
            <a:pPr marL="365760">
              <a:spcBef>
                <a:spcPts val="0"/>
              </a:spcBef>
            </a:pPr>
            <a:r>
              <a:rPr lang="en-US" sz="2200" dirty="0"/>
              <a:t>Last term 6 is obviously divisible by 6.</a:t>
            </a:r>
            <a:r>
              <a:rPr lang="en-US" sz="2200" dirty="0">
                <a:solidFill>
                  <a:srgbClr val="0E47A1"/>
                </a:solidFill>
              </a:rPr>
              <a:t>Hence proved</a:t>
            </a:r>
            <a:r>
              <a:rPr lang="en-US" sz="2200" dirty="0"/>
              <a:t>.</a:t>
            </a:r>
          </a:p>
          <a:p>
            <a:pPr marL="365760" indent="0">
              <a:spcBef>
                <a:spcPts val="0"/>
              </a:spcBef>
              <a:buFont typeface="Wingdings 3" panose="05040102010807070707" pitchFamily="18" charset="2"/>
              <a:buNone/>
            </a:pPr>
            <a:endParaRPr lang="en-US" sz="2200" dirty="0"/>
          </a:p>
        </p:txBody>
      </p:sp>
      <p:cxnSp>
        <p:nvCxnSpPr>
          <p:cNvPr id="6" name="Straight Connector 5"/>
          <p:cNvCxnSpPr/>
          <p:nvPr/>
        </p:nvCxnSpPr>
        <p:spPr>
          <a:xfrm>
            <a:off x="5477416" y="914779"/>
            <a:ext cx="8984" cy="394879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4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up)">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Principle of Mathematical Induction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Suppose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r>
                  <a:rPr lang="en-US" sz="2000" dirty="0"/>
                  <a:t> is a statement involving an integer </a:t>
                </a:r>
                <a14:m>
                  <m:oMath xmlns:m="http://schemas.openxmlformats.org/officeDocument/2006/math">
                    <m:r>
                      <a:rPr lang="en-US" sz="2000" i="1">
                        <a:latin typeface="Cambria Math" panose="02040503050406030204" pitchFamily="18" charset="0"/>
                      </a:rPr>
                      <m:t>𝑛</m:t>
                    </m:r>
                  </m:oMath>
                </a14:m>
                <a:r>
                  <a:rPr lang="en-US" sz="2000" dirty="0"/>
                  <a:t>. Then to prove that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r>
                  <a:rPr lang="en-US" sz="2000" dirty="0"/>
                  <a:t> is true for every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𝑛</m:t>
                        </m:r>
                      </m:e>
                      <m:sub>
                        <m:r>
                          <a:rPr lang="en-US" sz="2000" i="1">
                            <a:latin typeface="Cambria Math" panose="02040503050406030204" pitchFamily="18" charset="0"/>
                            <a:ea typeface="Cambria Math" panose="02040503050406030204" pitchFamily="18" charset="0"/>
                          </a:rPr>
                          <m:t>0</m:t>
                        </m:r>
                      </m:sub>
                    </m:sSub>
                  </m:oMath>
                </a14:m>
                <a:r>
                  <a:rPr lang="en-US" sz="2000" dirty="0"/>
                  <a:t>, it is sufficient to show these two things:</a:t>
                </a:r>
              </a:p>
              <a:p>
                <a:pPr marL="914400" lvl="1" indent="-457200">
                  <a:buFont typeface="+mj-lt"/>
                  <a:buAutoNum type="arabicPeriod"/>
                </a:pPr>
                <a14:m>
                  <m:oMath xmlns:m="http://schemas.openxmlformats.org/officeDocument/2006/math">
                    <m:r>
                      <m:rPr>
                        <m:sty m:val="p"/>
                      </m:rPr>
                      <a:rPr lang="en-US">
                        <a:latin typeface="Cambria Math" panose="02040503050406030204" pitchFamily="18" charset="0"/>
                      </a:rPr>
                      <m:t>P</m:t>
                    </m:r>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n</m:t>
                        </m:r>
                      </m:e>
                      <m:sub>
                        <m:r>
                          <a:rPr lang="en-US">
                            <a:latin typeface="Cambria Math" panose="02040503050406030204" pitchFamily="18" charset="0"/>
                          </a:rPr>
                          <m:t>0</m:t>
                        </m:r>
                      </m:sub>
                    </m:sSub>
                    <m:r>
                      <a:rPr lang="en-US">
                        <a:latin typeface="Cambria Math" panose="02040503050406030204" pitchFamily="18" charset="0"/>
                      </a:rPr>
                      <m:t>)</m:t>
                    </m:r>
                  </m:oMath>
                </a14:m>
                <a:r>
                  <a:rPr lang="en-US" dirty="0"/>
                  <a:t> is true.</a:t>
                </a:r>
              </a:p>
              <a:p>
                <a:pPr marL="914400" lvl="1" indent="-457200">
                  <a:buFont typeface="+mj-lt"/>
                  <a:buAutoNum type="arabicPeriod"/>
                </a:pPr>
                <a:r>
                  <a:rPr lang="en-US" dirty="0"/>
                  <a:t>For any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𝑛</m:t>
                        </m:r>
                      </m:e>
                      <m:sub>
                        <m:r>
                          <a:rPr lang="en-US" i="1">
                            <a:latin typeface="Cambria Math" panose="02040503050406030204" pitchFamily="18" charset="0"/>
                            <a:ea typeface="Cambria Math" panose="02040503050406030204" pitchFamily="18" charset="0"/>
                          </a:rPr>
                          <m:t>0</m:t>
                        </m:r>
                      </m:sub>
                    </m:sSub>
                  </m:oMath>
                </a14:m>
                <a:r>
                  <a:rPr lang="en-US" dirty="0"/>
                  <a:t>, if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r>
                  <a:rPr lang="en-US" dirty="0"/>
                  <a:t> is true for every </a:t>
                </a:r>
                <a14:m>
                  <m:oMath xmlns:m="http://schemas.openxmlformats.org/officeDocument/2006/math">
                    <m:r>
                      <a:rPr lang="en-US" i="1">
                        <a:latin typeface="Cambria Math" panose="02040503050406030204" pitchFamily="18" charset="0"/>
                      </a:rPr>
                      <m:t>𝑛</m:t>
                    </m:r>
                  </m:oMath>
                </a14:m>
                <a:r>
                  <a:rPr lang="en-US" dirty="0"/>
                  <a:t> satisfying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oMath>
                </a14:m>
                <a:r>
                  <a:rPr lang="en-US" dirty="0"/>
                  <a:t>, then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oMath>
                </a14:m>
                <a:r>
                  <a:rPr lang="en-US" dirty="0"/>
                  <a:t> is true.</a:t>
                </a:r>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11" t="-1091" r="-562"/>
                </a:stretch>
              </a:blipFill>
            </p:spPr>
            <p:txBody>
              <a:bodyPr/>
              <a:lstStyle/>
              <a:p>
                <a:r>
                  <a:rPr lang="en-IN">
                    <a:noFill/>
                  </a:rPr>
                  <a:t> </a:t>
                </a:r>
              </a:p>
            </p:txBody>
          </p:sp>
        </mc:Fallback>
      </mc:AlternateContent>
    </p:spTree>
    <p:extLst>
      <p:ext uri="{BB962C8B-B14F-4D97-AF65-F5344CB8AC3E}">
        <p14:creationId xmlns:p14="http://schemas.microsoft.com/office/powerpoint/2010/main" val="355326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Integer Bigger than 2 have prime factorization using strong PMI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dirty="0">
                    <a:solidFill>
                      <a:srgbClr val="0E47A1"/>
                    </a:solidFill>
                  </a:rPr>
                  <a:t>To prove: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r>
                  <a:rPr lang="en-US" sz="2000" dirty="0"/>
                  <a:t> is true for every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≥2</m:t>
                    </m:r>
                  </m:oMath>
                </a14:m>
                <a:r>
                  <a:rPr lang="en-US" sz="2000" dirty="0"/>
                  <a:t>, where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oMath>
                </a14:m>
                <a:r>
                  <a:rPr lang="en-US" sz="2000" dirty="0"/>
                  <a:t> is the statement: </a:t>
                </a:r>
                <a14:m>
                  <m:oMath xmlns:m="http://schemas.openxmlformats.org/officeDocument/2006/math">
                    <m:r>
                      <a:rPr lang="en-US" sz="2000" i="1">
                        <a:latin typeface="Cambria Math" panose="02040503050406030204" pitchFamily="18" charset="0"/>
                      </a:rPr>
                      <m:t>𝑛</m:t>
                    </m:r>
                  </m:oMath>
                </a14:m>
                <a:r>
                  <a:rPr lang="en-US" sz="2000" dirty="0"/>
                  <a:t> is either a prime or a product of two or more primes.</a:t>
                </a:r>
              </a:p>
              <a:p>
                <a:pPr marL="0" indent="0">
                  <a:buNone/>
                </a:pPr>
                <a:r>
                  <a:rPr lang="en-US" sz="2000" b="1" dirty="0">
                    <a:solidFill>
                      <a:srgbClr val="C00000"/>
                    </a:solidFill>
                  </a:rPr>
                  <a:t>Basis step</a:t>
                </a:r>
                <a:r>
                  <a:rPr lang="en-US" sz="2000" dirty="0">
                    <a:solidFill>
                      <a:srgbClr val="C00000"/>
                    </a:solidFill>
                  </a:rPr>
                  <a:t>:</a:t>
                </a:r>
              </a:p>
              <a:p>
                <a:pPr marL="0" indent="0">
                  <a:buNone/>
                </a:pP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(2)</m:t>
                    </m:r>
                  </m:oMath>
                </a14:m>
                <a:r>
                  <a:rPr lang="en-US" sz="2000" dirty="0"/>
                  <a:t> is the statement that </a:t>
                </a:r>
                <a14:m>
                  <m:oMath xmlns:m="http://schemas.openxmlformats.org/officeDocument/2006/math">
                    <m:r>
                      <a:rPr lang="en-US" sz="2000" i="1">
                        <a:latin typeface="Cambria Math" panose="02040503050406030204" pitchFamily="18" charset="0"/>
                      </a:rPr>
                      <m:t>2</m:t>
                    </m:r>
                  </m:oMath>
                </a14:m>
                <a:r>
                  <a:rPr lang="en-US" sz="2000" dirty="0"/>
                  <a:t> is either prime or a product of 	two or more primes. This is true because 2 is a prime.</a:t>
                </a:r>
              </a:p>
              <a:p>
                <a:pPr marL="0" indent="0">
                  <a:buNone/>
                </a:pPr>
                <a:r>
                  <a:rPr lang="en-US" sz="2000" b="1" dirty="0">
                    <a:solidFill>
                      <a:srgbClr val="C00000"/>
                    </a:solidFill>
                  </a:rPr>
                  <a:t>Induction Hypothesis</a:t>
                </a:r>
                <a:r>
                  <a:rPr lang="en-US" sz="2000" dirty="0">
                    <a:solidFill>
                      <a:srgbClr val="C00000"/>
                    </a:solidFill>
                  </a:rPr>
                  <a:t>:</a:t>
                </a:r>
              </a:p>
              <a:p>
                <a:pPr marL="0" indent="0">
                  <a:buNone/>
                </a:pP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ea typeface="Cambria Math" panose="02040503050406030204" pitchFamily="18" charset="0"/>
                      </a:rPr>
                      <m:t>≥2</m:t>
                    </m:r>
                  </m:oMath>
                </a14:m>
                <a:r>
                  <a:rPr lang="en-US" sz="2000" dirty="0"/>
                  <a:t>, and for every </a:t>
                </a:r>
                <a14:m>
                  <m:oMath xmlns:m="http://schemas.openxmlformats.org/officeDocument/2006/math">
                    <m:r>
                      <a:rPr lang="en-US" sz="2000" i="1">
                        <a:latin typeface="Cambria Math" panose="02040503050406030204" pitchFamily="18" charset="0"/>
                      </a:rPr>
                      <m:t>𝑛</m:t>
                    </m:r>
                  </m:oMath>
                </a14:m>
                <a:r>
                  <a:rPr lang="en-US" sz="2000" dirty="0"/>
                  <a:t> with </a:t>
                </a:r>
                <a14:m>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𝑛</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oMath>
                </a14:m>
                <a:r>
                  <a:rPr lang="en-US" sz="2000" dirty="0"/>
                  <a:t>, </a:t>
                </a:r>
                <a14:m>
                  <m:oMath xmlns:m="http://schemas.openxmlformats.org/officeDocument/2006/math">
                    <m:r>
                      <a:rPr lang="en-US" sz="2000" i="1">
                        <a:latin typeface="Cambria Math" panose="02040503050406030204" pitchFamily="18" charset="0"/>
                      </a:rPr>
                      <m:t>𝑛</m:t>
                    </m:r>
                  </m:oMath>
                </a14:m>
                <a:r>
                  <a:rPr lang="en-US" sz="2000" dirty="0"/>
                  <a:t> is either prime or a product of two or more primes.</a:t>
                </a:r>
              </a:p>
              <a:p>
                <a:pPr marL="0" indent="0">
                  <a:buNone/>
                </a:pPr>
                <a:r>
                  <a:rPr lang="en-US" sz="2000" dirty="0">
                    <a:solidFill>
                      <a:schemeClr val="tx2"/>
                    </a:solidFill>
                  </a:rPr>
                  <a:t>To prove:</a:t>
                </a:r>
                <a:r>
                  <a:rPr lang="en-US" sz="2000" dirty="0"/>
                  <a:t>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+1</m:t>
                    </m:r>
                  </m:oMath>
                </a14:m>
                <a:r>
                  <a:rPr lang="en-US" sz="2000" dirty="0"/>
                  <a:t> is either prime or a product of two or more primes.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2" t="-1091" r="-562"/>
                </a:stretch>
              </a:blipFill>
            </p:spPr>
            <p:txBody>
              <a:bodyPr/>
              <a:lstStyle/>
              <a:p>
                <a:r>
                  <a:rPr lang="en-IN">
                    <a:noFill/>
                  </a:rPr>
                  <a:t> </a:t>
                </a:r>
              </a:p>
            </p:txBody>
          </p:sp>
        </mc:Fallback>
      </mc:AlternateContent>
      <p:sp>
        <p:nvSpPr>
          <p:cNvPr id="4" name="Rectangle 3"/>
          <p:cNvSpPr/>
          <p:nvPr/>
        </p:nvSpPr>
        <p:spPr>
          <a:xfrm>
            <a:off x="3957097" y="3930241"/>
            <a:ext cx="6096000" cy="2523768"/>
          </a:xfrm>
          <a:prstGeom prst="rect">
            <a:avLst/>
          </a:prstGeom>
        </p:spPr>
        <p:txBody>
          <a:bodyPr>
            <a:spAutoFit/>
          </a:bodyPr>
          <a:lstStyle/>
          <a:p>
            <a:pPr algn="just"/>
            <a:r>
              <a:rPr lang="en-US" sz="2000" dirty="0"/>
              <a:t>P(3)=3 Prime</a:t>
            </a:r>
          </a:p>
          <a:p>
            <a:pPr algn="just"/>
            <a:r>
              <a:rPr lang="en-US" sz="2000" dirty="0"/>
              <a:t>P(4)=2*2 (Product of Primes)</a:t>
            </a:r>
          </a:p>
          <a:p>
            <a:pPr algn="just"/>
            <a:r>
              <a:rPr lang="en-US" sz="2000" dirty="0"/>
              <a:t>P(5)=5 Prime</a:t>
            </a:r>
          </a:p>
          <a:p>
            <a:pPr algn="just"/>
            <a:r>
              <a:rPr lang="en-US" sz="2000" dirty="0"/>
              <a:t>P(6)=3*2 (Product of Primes)</a:t>
            </a:r>
          </a:p>
          <a:p>
            <a:pPr algn="just"/>
            <a:r>
              <a:rPr lang="en-US" sz="2000" dirty="0"/>
              <a:t>P(7)=7 Prime</a:t>
            </a:r>
          </a:p>
          <a:p>
            <a:pPr algn="just"/>
            <a:r>
              <a:rPr lang="en-US" sz="2000" dirty="0"/>
              <a:t>P(8)=2*2*2 (Product of Primes)</a:t>
            </a:r>
          </a:p>
          <a:p>
            <a:pPr algn="just"/>
            <a:r>
              <a:rPr lang="en-US" sz="2000" dirty="0"/>
              <a:t>P(9)=3*3 (Product of Primes)</a:t>
            </a:r>
          </a:p>
          <a:p>
            <a:pPr algn="just"/>
            <a:endParaRPr lang="en-US" dirty="0"/>
          </a:p>
        </p:txBody>
      </p:sp>
    </p:spTree>
    <p:extLst>
      <p:ext uri="{BB962C8B-B14F-4D97-AF65-F5344CB8AC3E}">
        <p14:creationId xmlns:p14="http://schemas.microsoft.com/office/powerpoint/2010/main" val="204011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Prove that Integer Bigger than 2 have prime factorization using strong PMI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000" b="1" dirty="0">
                    <a:solidFill>
                      <a:srgbClr val="C00000"/>
                    </a:solidFill>
                  </a:rPr>
                  <a:t>Proof of Induction</a:t>
                </a:r>
              </a:p>
              <a:p>
                <a:pPr marL="0" indent="0">
                  <a:buNone/>
                </a:pPr>
                <a:r>
                  <a:rPr lang="en-US" sz="2000" dirty="0"/>
                  <a:t>We consider two cases:</a:t>
                </a:r>
              </a:p>
              <a:p>
                <a:pPr marL="457200" indent="-457200">
                  <a:buFont typeface="+mj-lt"/>
                  <a:buAutoNum type="arabicPeriod"/>
                </a:pPr>
                <a:r>
                  <a:rPr lang="en-US" sz="2000" dirty="0"/>
                  <a:t>If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+1</m:t>
                    </m:r>
                  </m:oMath>
                </a14:m>
                <a:r>
                  <a:rPr lang="en-US" sz="2000" dirty="0"/>
                  <a:t> is prime, the statement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+1)</m:t>
                    </m:r>
                  </m:oMath>
                </a14:m>
                <a:r>
                  <a:rPr lang="en-US" sz="2000" dirty="0"/>
                  <a:t> is true.</a:t>
                </a:r>
              </a:p>
              <a:p>
                <a:pPr marL="457200" indent="-457200">
                  <a:buFont typeface="+mj-lt"/>
                  <a:buAutoNum type="arabicPeriod"/>
                </a:pPr>
                <a:r>
                  <a:rPr lang="en-US" sz="2000" dirty="0"/>
                  <a:t>By definition of a prime,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+1=</m:t>
                    </m:r>
                    <m:r>
                      <a:rPr lang="en-US" sz="2000" i="1">
                        <a:latin typeface="Cambria Math" panose="02040503050406030204" pitchFamily="18" charset="0"/>
                      </a:rPr>
                      <m:t>𝑟</m:t>
                    </m:r>
                    <m:r>
                      <a:rPr lang="en-US" sz="2000" i="1">
                        <a:latin typeface="Cambria Math" panose="02040503050406030204" pitchFamily="18" charset="0"/>
                      </a:rPr>
                      <m:t>∗</m:t>
                    </m:r>
                    <m:r>
                      <a:rPr lang="en-US" sz="2000" i="1">
                        <a:latin typeface="Cambria Math" panose="02040503050406030204" pitchFamily="18" charset="0"/>
                      </a:rPr>
                      <m:t>𝑠</m:t>
                    </m:r>
                  </m:oMath>
                </a14:m>
                <a:r>
                  <a:rPr lang="en-US" sz="2000" dirty="0"/>
                  <a:t>, for some positive integer </a:t>
                </a:r>
                <a14:m>
                  <m:oMath xmlns:m="http://schemas.openxmlformats.org/officeDocument/2006/math">
                    <m:r>
                      <a:rPr lang="en-US" sz="2000" i="1">
                        <a:latin typeface="Cambria Math" panose="02040503050406030204" pitchFamily="18" charset="0"/>
                      </a:rPr>
                      <m:t>𝑟</m:t>
                    </m:r>
                  </m:oMath>
                </a14:m>
                <a:r>
                  <a:rPr lang="en-US" sz="2000" dirty="0"/>
                  <a:t> and </a:t>
                </a:r>
                <a14:m>
                  <m:oMath xmlns:m="http://schemas.openxmlformats.org/officeDocument/2006/math">
                    <m:r>
                      <a:rPr lang="en-US" sz="2000" i="1">
                        <a:latin typeface="Cambria Math" panose="02040503050406030204" pitchFamily="18" charset="0"/>
                      </a:rPr>
                      <m:t>𝑠</m:t>
                    </m:r>
                  </m:oMath>
                </a14:m>
                <a:r>
                  <a:rPr lang="en-US" sz="2000" dirty="0"/>
                  <a:t>, neither of which is </a:t>
                </a:r>
                <a14:m>
                  <m:oMath xmlns:m="http://schemas.openxmlformats.org/officeDocument/2006/math">
                    <m:r>
                      <a:rPr lang="en-US" sz="2000" i="1">
                        <a:latin typeface="Cambria Math" panose="02040503050406030204" pitchFamily="18" charset="0"/>
                      </a:rPr>
                      <m:t>1</m:t>
                    </m:r>
                  </m:oMath>
                </a14:m>
                <a:r>
                  <a:rPr lang="en-US" sz="2000" dirty="0"/>
                  <a:t> or </a:t>
                </a:r>
                <a14:m>
                  <m:oMath xmlns:m="http://schemas.openxmlformats.org/officeDocument/2006/math">
                    <m:r>
                      <a:rPr lang="en-US" sz="2000" i="1">
                        <a:latin typeface="Cambria Math" panose="02040503050406030204" pitchFamily="18" charset="0"/>
                      </a:rPr>
                      <m:t>𝑘</m:t>
                    </m:r>
                    <m:r>
                      <a:rPr lang="en-US" sz="2000" i="1">
                        <a:latin typeface="Cambria Math" panose="02040503050406030204" pitchFamily="18" charset="0"/>
                      </a:rPr>
                      <m:t>+1</m:t>
                    </m:r>
                  </m:oMath>
                </a14:m>
                <a:r>
                  <a:rPr lang="en-US" sz="2000" dirty="0"/>
                  <a:t>.</a:t>
                </a:r>
              </a:p>
              <a:p>
                <a:pPr marL="400050" lvl="1" indent="0">
                  <a:buNone/>
                </a:pPr>
                <a:r>
                  <a:rPr lang="en-US" dirty="0"/>
                  <a:t>It follows that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𝑟</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 </m:t>
                    </m:r>
                  </m:oMath>
                </a14:m>
                <a:r>
                  <a:rPr lang="en-US" dirty="0"/>
                  <a:t>and </a:t>
                </a:r>
                <a14:m>
                  <m:oMath xmlns:m="http://schemas.openxmlformats.org/officeDocument/2006/math">
                    <m:r>
                      <a:rPr lang="en-US">
                        <a:latin typeface="Cambria Math" panose="02040503050406030204" pitchFamily="18" charset="0"/>
                      </a:rPr>
                      <m:t>2</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𝑘</m:t>
                    </m:r>
                  </m:oMath>
                </a14:m>
                <a:r>
                  <a:rPr lang="en-US" dirty="0"/>
                  <a:t>. Therefore, by the induction hypothesis, both </a:t>
                </a:r>
                <a14:m>
                  <m:oMath xmlns:m="http://schemas.openxmlformats.org/officeDocument/2006/math">
                    <m:r>
                      <a:rPr lang="en-US" i="1">
                        <a:latin typeface="Cambria Math" panose="02040503050406030204" pitchFamily="18" charset="0"/>
                        <a:ea typeface="Cambria Math" panose="02040503050406030204" pitchFamily="18" charset="0"/>
                      </a:rPr>
                      <m:t>𝑟</m:t>
                    </m:r>
                  </m:oMath>
                </a14:m>
                <a:r>
                  <a:rPr lang="en-US" dirty="0"/>
                  <a:t> and </a:t>
                </a:r>
                <a14:m>
                  <m:oMath xmlns:m="http://schemas.openxmlformats.org/officeDocument/2006/math">
                    <m:r>
                      <a:rPr lang="en-US" i="1">
                        <a:latin typeface="Cambria Math" panose="02040503050406030204" pitchFamily="18" charset="0"/>
                        <a:ea typeface="Cambria Math" panose="02040503050406030204" pitchFamily="18" charset="0"/>
                      </a:rPr>
                      <m:t>𝑠</m:t>
                    </m:r>
                  </m:oMath>
                </a14:m>
                <a:r>
                  <a:rPr lang="en-US" dirty="0"/>
                  <a:t> are either prime or the product of two or more primes.</a:t>
                </a:r>
              </a:p>
              <a:p>
                <a:pPr marL="400050" lvl="1" indent="0">
                  <a:buNone/>
                </a:pPr>
                <a:r>
                  <a:rPr lang="en-US" dirty="0"/>
                  <a:t>Therefore, their product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oMath>
                </a14:m>
                <a:r>
                  <a:rPr lang="en-US" dirty="0"/>
                  <a:t> is the product of two or more primes, and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oMath>
                </a14:m>
                <a:r>
                  <a:rPr lang="en-US" dirty="0"/>
                  <a:t> is true.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62" t="-1091" r="-562"/>
                </a:stretch>
              </a:blipFill>
            </p:spPr>
            <p:txBody>
              <a:bodyPr/>
              <a:lstStyle/>
              <a:p>
                <a:r>
                  <a:rPr lang="en-IN">
                    <a:noFill/>
                  </a:rPr>
                  <a:t> </a:t>
                </a:r>
              </a:p>
            </p:txBody>
          </p:sp>
        </mc:Fallback>
      </mc:AlternateContent>
    </p:spTree>
    <p:extLst>
      <p:ext uri="{BB962C8B-B14F-4D97-AF65-F5344CB8AC3E}">
        <p14:creationId xmlns:p14="http://schemas.microsoft.com/office/powerpoint/2010/main" val="223829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Languages</a:t>
            </a:r>
          </a:p>
        </p:txBody>
      </p:sp>
    </p:spTree>
    <p:extLst>
      <p:ext uri="{BB962C8B-B14F-4D97-AF65-F5344CB8AC3E}">
        <p14:creationId xmlns:p14="http://schemas.microsoft.com/office/powerpoint/2010/main" val="672188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000" dirty="0"/>
                  <a:t>A set of strings all of which are chosen from some </a:t>
                </a:r>
                <a14:m>
                  <m:oMath xmlns:m="http://schemas.openxmlformats.org/officeDocument/2006/math">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Σ</m:t>
                        </m:r>
                      </m:e>
                      <m:sup>
                        <m:r>
                          <a:rPr lang="en-US" sz="2000" i="1">
                            <a:latin typeface="Cambria Math" panose="02040503050406030204" pitchFamily="18" charset="0"/>
                          </a:rPr>
                          <m:t>∗</m:t>
                        </m:r>
                      </m:sup>
                    </m:sSup>
                  </m:oMath>
                </a14:m>
                <a:r>
                  <a:rPr lang="en-US" sz="2000" dirty="0"/>
                  <a:t>, where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Σ</m:t>
                    </m:r>
                  </m:oMath>
                </a14:m>
                <a:r>
                  <a:rPr lang="en-US" sz="2000" dirty="0"/>
                  <a:t> is a particular alphabet, is called a language. If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Σ</m:t>
                    </m:r>
                  </m:oMath>
                </a14:m>
                <a:r>
                  <a:rPr lang="en-US" sz="2000" dirty="0"/>
                  <a:t> is an alphabet, and </a:t>
                </a:r>
                <a14:m>
                  <m:oMath xmlns:m="http://schemas.openxmlformats.org/officeDocument/2006/math">
                    <m:r>
                      <a:rPr lang="en-US" sz="2000" i="1">
                        <a:latin typeface="Cambria Math" panose="02040503050406030204" pitchFamily="18" charset="0"/>
                      </a:rPr>
                      <m:t>𝐿</m:t>
                    </m:r>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Σ</m:t>
                        </m:r>
                      </m:e>
                      <m:sup>
                        <m:r>
                          <a:rPr lang="en-US" sz="2000" i="1">
                            <a:latin typeface="Cambria Math" panose="02040503050406030204" pitchFamily="18" charset="0"/>
                          </a:rPr>
                          <m:t>∗</m:t>
                        </m:r>
                      </m:sup>
                    </m:sSup>
                  </m:oMath>
                </a14:m>
                <a:r>
                  <a:rPr lang="en-US" sz="2000" dirty="0"/>
                  <a:t>, then </a:t>
                </a:r>
                <a14:m>
                  <m:oMath xmlns:m="http://schemas.openxmlformats.org/officeDocument/2006/math">
                    <m:r>
                      <a:rPr lang="en-US" sz="2000" i="1">
                        <a:latin typeface="Cambria Math" panose="02040503050406030204" pitchFamily="18" charset="0"/>
                      </a:rPr>
                      <m:t>𝐿</m:t>
                    </m:r>
                  </m:oMath>
                </a14:m>
                <a:r>
                  <a:rPr lang="en-US" sz="2000" dirty="0"/>
                  <a:t> is said to be language over alphabet </a:t>
                </a:r>
                <a14:m>
                  <m:oMath xmlns:m="http://schemas.openxmlformats.org/officeDocument/2006/math">
                    <m:r>
                      <m:rPr>
                        <m:sty m:val="p"/>
                      </m:rPr>
                      <a:rPr lang="el-GR" sz="2000" i="1">
                        <a:latin typeface="Cambria Math" panose="02040503050406030204" pitchFamily="18" charset="0"/>
                        <a:ea typeface="Cambria Math" panose="02040503050406030204" pitchFamily="18" charset="0"/>
                      </a:rPr>
                      <m:t>Σ</m:t>
                    </m:r>
                  </m:oMath>
                </a14:m>
                <a:r>
                  <a:rPr lang="en-US" sz="2000" dirty="0"/>
                  <a:t>.</a:t>
                </a:r>
              </a:p>
              <a:p>
                <a:r>
                  <a:rPr lang="en-US" sz="2000" dirty="0">
                    <a:solidFill>
                      <a:srgbClr val="C00000"/>
                    </a:solidFill>
                  </a:rPr>
                  <a:t>Language comprises of:</a:t>
                </a:r>
              </a:p>
              <a:p>
                <a:pPr lvl="1"/>
                <a:r>
                  <a:rPr lang="en-US" dirty="0"/>
                  <a:t>Set of characters – </a:t>
                </a:r>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endParaRPr lang="en-US" dirty="0"/>
              </a:p>
              <a:p>
                <a:pPr lvl="1"/>
                <a:r>
                  <a:rPr lang="en-US" dirty="0"/>
                  <a:t>Set of strings (words) defined from set of character - </a:t>
                </a:r>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endParaRPr lang="en-US" dirty="0"/>
              </a:p>
              <a:p>
                <a:pPr lvl="1"/>
                <a:r>
                  <a:rPr lang="en-US" dirty="0"/>
                  <a:t>Language </a:t>
                </a:r>
                <a:r>
                  <a:rPr lang="en-US" i="1" dirty="0">
                    <a:latin typeface="Cambria Math" panose="02040503050406030204" pitchFamily="18" charset="0"/>
                    <a:ea typeface="Cambria Math" panose="02040503050406030204" pitchFamily="18" charset="0"/>
                  </a:rPr>
                  <a:t>L</a:t>
                </a:r>
                <a:r>
                  <a:rPr lang="en-US" i="1" dirty="0"/>
                  <a:t> </a:t>
                </a:r>
                <a:r>
                  <a:rPr lang="en-US" dirty="0"/>
                  <a:t>is defined from </a:t>
                </a:r>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and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because </a:t>
                </a:r>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contains many string which may not satisfy the rules of language.</a:t>
                </a:r>
              </a:p>
              <a:p>
                <a:r>
                  <a:rPr lang="en-US" sz="2000" dirty="0">
                    <a:solidFill>
                      <a:srgbClr val="0E47A1"/>
                    </a:solidFill>
                  </a:rPr>
                  <a:t>Example:</a:t>
                </a:r>
              </a:p>
              <a:p>
                <a:pPr lvl="1"/>
                <a14:m>
                  <m:oMath xmlns:m="http://schemas.openxmlformats.org/officeDocument/2006/math">
                    <m:r>
                      <m:rPr>
                        <m:sty m:val="p"/>
                      </m:rPr>
                      <a:rPr lang="el-GR" i="1">
                        <a:latin typeface="Cambria Math" panose="02040503050406030204" pitchFamily="18" charset="0"/>
                        <a:ea typeface="Cambria Math" panose="02040503050406030204" pitchFamily="18" charset="0"/>
                      </a:rPr>
                      <m:t>Σ</m:t>
                    </m:r>
                  </m:oMath>
                </a14:m>
                <a:r>
                  <a:rPr lang="en-US" dirty="0"/>
                  <a:t> = {a, b}</a:t>
                </a:r>
              </a:p>
              <a:p>
                <a:pPr lvl="1"/>
                <a14:m>
                  <m:oMath xmlns:m="http://schemas.openxmlformats.org/officeDocument/2006/math">
                    <m:sSup>
                      <m:sSupPr>
                        <m:ctrlPr>
                          <a:rPr lang="en-US" i="1">
                            <a:latin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rPr>
                          <m:t>∗</m:t>
                        </m:r>
                      </m:sup>
                    </m:sSup>
                  </m:oMath>
                </a14:m>
                <a:r>
                  <a:rPr lang="en-US" dirty="0"/>
                  <a:t> = {^, a, b, aa, ab, </a:t>
                </a:r>
                <a:r>
                  <a:rPr lang="en-US" dirty="0" err="1"/>
                  <a:t>ba</a:t>
                </a:r>
                <a:r>
                  <a:rPr lang="en-US" dirty="0"/>
                  <a:t>, bb, </a:t>
                </a:r>
                <a:r>
                  <a:rPr lang="en-US" dirty="0" err="1"/>
                  <a:t>aaa</a:t>
                </a:r>
                <a:r>
                  <a:rPr lang="en-US" dirty="0"/>
                  <a:t>, </a:t>
                </a:r>
                <a:r>
                  <a:rPr lang="en-US" dirty="0" err="1"/>
                  <a:t>aab</a:t>
                </a:r>
                <a:r>
                  <a:rPr lang="en-US" dirty="0"/>
                  <a:t>, aba, </a:t>
                </a:r>
                <a:r>
                  <a:rPr lang="en-US" dirty="0" err="1"/>
                  <a:t>abb</a:t>
                </a:r>
                <a:r>
                  <a:rPr lang="en-US" dirty="0"/>
                  <a:t>, baa,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11" t="-1091" r="-562"/>
                </a:stretch>
              </a:blipFill>
            </p:spPr>
            <p:txBody>
              <a:bodyPr/>
              <a:lstStyle/>
              <a:p>
                <a:r>
                  <a:rPr lang="en-IN">
                    <a:noFill/>
                  </a:rPr>
                  <a:t> </a:t>
                </a:r>
              </a:p>
            </p:txBody>
          </p:sp>
        </mc:Fallback>
      </mc:AlternateContent>
    </p:spTree>
    <p:extLst>
      <p:ext uri="{BB962C8B-B14F-4D97-AF65-F5344CB8AC3E}">
        <p14:creationId xmlns:p14="http://schemas.microsoft.com/office/powerpoint/2010/main" val="1717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Font typeface="Arial" panose="020B0604020202020204" pitchFamily="34" charset="0"/>
                  <a:buNone/>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ea typeface="Cambria Math" panose="02040503050406030204" pitchFamily="18" charset="0"/>
                          </a:rPr>
                          <m:t>∗</m:t>
                        </m:r>
                      </m:sup>
                    </m:sSup>
                  </m:oMath>
                </a14:m>
                <a:r>
                  <a:rPr lang="en-US" dirty="0"/>
                  <a:t> then concatenation is defined as</a:t>
                </a:r>
              </a:p>
              <a:p>
                <a:pPr marL="457200"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1</m:t>
                      </m:r>
                      <m:r>
                        <a:rPr lang="en-US" i="1">
                          <a:latin typeface="Cambria Math" panose="02040503050406030204" pitchFamily="18" charset="0"/>
                        </a:rPr>
                        <m:t>𝐿</m:t>
                      </m:r>
                      <m:r>
                        <a:rPr lang="en-US" i="1" baseline="-2500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𝑥𝑦</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𝐿</m:t>
                      </m:r>
                      <m:r>
                        <a:rPr lang="en-US" i="1" baseline="-2500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𝑎𝑛𝑑</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𝐿</m:t>
                      </m:r>
                      <m:r>
                        <a:rPr lang="en-US" i="1" baseline="-2500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oMath>
                  </m:oMathPara>
                </a14:m>
                <a:endParaRPr lang="en-US" dirty="0"/>
              </a:p>
              <a:p>
                <a:pPr marL="457200" lvl="1" indent="0">
                  <a:buFont typeface="Arial" panose="020B0604020202020204" pitchFamily="34" charset="0"/>
                  <a:buNone/>
                </a:pPr>
                <a:r>
                  <a:rPr lang="en-US" dirty="0">
                    <a:solidFill>
                      <a:srgbClr val="0E47A1"/>
                    </a:solidFill>
                  </a:rPr>
                  <a:t>Example:</a:t>
                </a:r>
              </a:p>
              <a:p>
                <a:pPr marL="857250" lvl="2" indent="0">
                  <a:buFont typeface="Arial" pitchFamily="34" charset="0"/>
                  <a:buNone/>
                </a:pPr>
                <a14:m>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1</m:t>
                    </m:r>
                  </m:oMath>
                </a14:m>
                <a:r>
                  <a:rPr lang="en-US" sz="2000" dirty="0"/>
                  <a:t> = {hope, fear} 	and </a:t>
                </a:r>
                <a14:m>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2</m:t>
                    </m:r>
                  </m:oMath>
                </a14:m>
                <a:r>
                  <a:rPr lang="en-US" sz="2000" dirty="0"/>
                  <a:t> = {less, fully}</a:t>
                </a:r>
              </a:p>
              <a:p>
                <a:pPr marL="857250" lvl="2" indent="0">
                  <a:buFont typeface="Arial" pitchFamily="34" charset="0"/>
                  <a:buNone/>
                </a:pPr>
                <a:endParaRPr lang="en-US" sz="2000" dirty="0"/>
              </a:p>
              <a:p>
                <a:pPr marL="857250" lvl="2" indent="0">
                  <a:buFont typeface="Arial" pitchFamily="34" charset="0"/>
                  <a:buNone/>
                </a:pPr>
                <a:endParaRPr lang="en-US"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a:blip r:embed="rId2"/>
                <a:stretch>
                  <a:fillRect t="-2674"/>
                </a:stretch>
              </a:blipFill>
            </p:spPr>
            <p:txBody>
              <a:bodyPr/>
              <a:lstStyle/>
              <a:p>
                <a:r>
                  <a:rPr lang="en-IN">
                    <a:noFill/>
                  </a:rPr>
                  <a:t> </a:t>
                </a:r>
              </a:p>
            </p:txBody>
          </p:sp>
        </mc:Fallback>
      </mc:AlternateContent>
      <p:sp>
        <p:nvSpPr>
          <p:cNvPr id="6" name="TextBox 5"/>
          <p:cNvSpPr txBox="1"/>
          <p:nvPr/>
        </p:nvSpPr>
        <p:spPr>
          <a:xfrm>
            <a:off x="2388341" y="5284855"/>
            <a:ext cx="1289135" cy="461665"/>
          </a:xfrm>
          <a:prstGeom prst="rect">
            <a:avLst/>
          </a:prstGeom>
          <a:noFill/>
        </p:spPr>
        <p:txBody>
          <a:bodyPr wrap="none" rtlCol="0">
            <a:spAutoFit/>
          </a:bodyPr>
          <a:lstStyle/>
          <a:p>
            <a:r>
              <a:rPr lang="en-US" sz="2400" dirty="0">
                <a:solidFill>
                  <a:srgbClr val="0E47A1"/>
                </a:solidFill>
              </a:rPr>
              <a:t>hopeless</a:t>
            </a:r>
          </a:p>
        </p:txBody>
      </p:sp>
      <p:cxnSp>
        <p:nvCxnSpPr>
          <p:cNvPr id="7" name="Straight Arrow Connector 6"/>
          <p:cNvCxnSpPr/>
          <p:nvPr/>
        </p:nvCxnSpPr>
        <p:spPr>
          <a:xfrm>
            <a:off x="1998112" y="4823748"/>
            <a:ext cx="964527" cy="453497"/>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054129" y="4823748"/>
            <a:ext cx="999217" cy="458842"/>
          </a:xfrm>
          <a:prstGeom prst="straightConnector1">
            <a:avLst/>
          </a:prstGeom>
          <a:ln w="25400">
            <a:solidFill>
              <a:srgbClr val="0E47A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p:cNvSpPr/>
              <p:nvPr/>
            </p:nvSpPr>
            <p:spPr>
              <a:xfrm>
                <a:off x="1234984" y="5823093"/>
                <a:ext cx="5869807" cy="426268"/>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200" i="1" smtClean="0">
                        <a:latin typeface="Cambria Math" panose="02040503050406030204" pitchFamily="18" charset="0"/>
                      </a:rPr>
                      <m:t>𝐿</m:t>
                    </m:r>
                    <m:r>
                      <a:rPr lang="en-US" sz="2200" i="1" baseline="-25000">
                        <a:latin typeface="Cambria Math" panose="02040503050406030204" pitchFamily="18" charset="0"/>
                      </a:rPr>
                      <m:t>1</m:t>
                    </m:r>
                    <m:r>
                      <a:rPr lang="en-US" sz="2200" i="1">
                        <a:latin typeface="Cambria Math" panose="02040503050406030204" pitchFamily="18" charset="0"/>
                      </a:rPr>
                      <m:t>𝐿</m:t>
                    </m:r>
                    <m:r>
                      <a:rPr lang="en-US" sz="2200" i="1" baseline="-25000">
                        <a:latin typeface="Cambria Math" panose="02040503050406030204" pitchFamily="18" charset="0"/>
                      </a:rPr>
                      <m:t>2</m:t>
                    </m:r>
                  </m:oMath>
                </a14:m>
                <a:r>
                  <a:rPr lang="en-US" sz="2200" dirty="0"/>
                  <a:t> = {hopeless, hopefully, fearless, fearfully}</a:t>
                </a:r>
              </a:p>
            </p:txBody>
          </p:sp>
        </mc:Choice>
        <mc:Fallback xmlns="">
          <p:sp>
            <p:nvSpPr>
              <p:cNvPr id="9" name="Rectangle 8"/>
              <p:cNvSpPr>
                <a:spLocks noRot="1" noChangeAspect="1" noMove="1" noResize="1" noEditPoints="1" noAdjustHandles="1" noChangeArrowheads="1" noChangeShapeType="1" noTextEdit="1"/>
              </p:cNvSpPr>
              <p:nvPr/>
            </p:nvSpPr>
            <p:spPr>
              <a:xfrm>
                <a:off x="1234984" y="5823093"/>
                <a:ext cx="5869807" cy="426268"/>
              </a:xfrm>
              <a:prstGeom prst="rect">
                <a:avLst/>
              </a:prstGeom>
              <a:blipFill>
                <a:blip r:embed="rId3"/>
                <a:stretch>
                  <a:fillRect t="-6944" b="-29167"/>
                </a:stretch>
              </a:blipFill>
            </p:spPr>
            <p:txBody>
              <a:bodyPr/>
              <a:lstStyle/>
              <a:p>
                <a:r>
                  <a:rPr lang="en-IN">
                    <a:noFill/>
                  </a:rPr>
                  <a:t> </a:t>
                </a:r>
              </a:p>
            </p:txBody>
          </p:sp>
        </mc:Fallback>
      </mc:AlternateContent>
    </p:spTree>
    <p:extLst>
      <p:ext uri="{BB962C8B-B14F-4D97-AF65-F5344CB8AC3E}">
        <p14:creationId xmlns:p14="http://schemas.microsoft.com/office/powerpoint/2010/main" val="1532692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22" presetClass="entr" presetSubtype="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500"/>
                                        <p:tgtEl>
                                          <p:spTgt spid="7"/>
                                        </p:tgtEl>
                                      </p:cBhvr>
                                    </p:animEffect>
                                  </p:childTnLst>
                                </p:cTn>
                              </p:par>
                              <p:par>
                                <p:cTn id="47" presetID="22" presetClass="entr" presetSubtype="1"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up)">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wipe(left)">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5FD4-5CD2-DECF-727A-D07CF1E685B4}"/>
              </a:ext>
            </a:extLst>
          </p:cNvPr>
          <p:cNvSpPr>
            <a:spLocks noGrp="1"/>
          </p:cNvSpPr>
          <p:nvPr>
            <p:ph type="title"/>
          </p:nvPr>
        </p:nvSpPr>
        <p:spPr/>
        <p:txBody>
          <a:bodyPr/>
          <a:lstStyle/>
          <a:p>
            <a:r>
              <a:rPr lang="en-US" dirty="0"/>
              <a:t>Domains of TOC</a:t>
            </a:r>
            <a:endParaRPr lang="en-IN" dirty="0"/>
          </a:p>
        </p:txBody>
      </p:sp>
      <p:sp>
        <p:nvSpPr>
          <p:cNvPr id="3" name="Content Placeholder 2">
            <a:extLst>
              <a:ext uri="{FF2B5EF4-FFF2-40B4-BE49-F238E27FC236}">
                <a16:creationId xmlns:a16="http://schemas.microsoft.com/office/drawing/2014/main" id="{0FC3ACAD-CF7E-3C5E-8834-9F7527F418CB}"/>
              </a:ext>
            </a:extLst>
          </p:cNvPr>
          <p:cNvSpPr>
            <a:spLocks noGrp="1"/>
          </p:cNvSpPr>
          <p:nvPr>
            <p:ph idx="1"/>
          </p:nvPr>
        </p:nvSpPr>
        <p:spPr>
          <a:xfrm>
            <a:off x="131181" y="2133412"/>
            <a:ext cx="3774118" cy="4320597"/>
          </a:xfrm>
        </p:spPr>
        <p:txBody>
          <a:bodyPr/>
          <a:lstStyle/>
          <a:p>
            <a:pPr lvl="0" algn="just"/>
            <a:r>
              <a:rPr lang="en-US" dirty="0"/>
              <a:t>It deals with </a:t>
            </a:r>
            <a:r>
              <a:rPr lang="en-US" dirty="0">
                <a:solidFill>
                  <a:srgbClr val="C00000"/>
                </a:solidFill>
              </a:rPr>
              <a:t>definitions</a:t>
            </a:r>
            <a:r>
              <a:rPr lang="en-US" dirty="0"/>
              <a:t> and </a:t>
            </a:r>
            <a:r>
              <a:rPr lang="en-US" dirty="0">
                <a:solidFill>
                  <a:srgbClr val="C00000"/>
                </a:solidFill>
              </a:rPr>
              <a:t>properties</a:t>
            </a:r>
            <a:r>
              <a:rPr lang="en-US" dirty="0"/>
              <a:t> of different “</a:t>
            </a:r>
            <a:r>
              <a:rPr lang="en-US" dirty="0">
                <a:solidFill>
                  <a:srgbClr val="C00000"/>
                </a:solidFill>
              </a:rPr>
              <a:t>mathematical model </a:t>
            </a:r>
            <a:r>
              <a:rPr lang="en-US" dirty="0"/>
              <a:t>of computation”.</a:t>
            </a:r>
            <a:endParaRPr lang="en-IN" dirty="0"/>
          </a:p>
          <a:p>
            <a:pPr lvl="0" algn="l"/>
            <a:r>
              <a:rPr lang="en-US" dirty="0"/>
              <a:t>Types of automata:</a:t>
            </a:r>
            <a:endParaRPr lang="en-IN" dirty="0"/>
          </a:p>
          <a:p>
            <a:pPr lvl="0" algn="l">
              <a:buFont typeface="+mj-lt"/>
              <a:buNone/>
            </a:pPr>
            <a:r>
              <a:rPr lang="en-US" dirty="0"/>
              <a:t>	1. Finite automata</a:t>
            </a:r>
            <a:endParaRPr lang="en-IN" dirty="0"/>
          </a:p>
          <a:p>
            <a:pPr lvl="0" algn="l">
              <a:buFont typeface="+mj-lt"/>
              <a:buNone/>
            </a:pPr>
            <a:r>
              <a:rPr lang="en-US" dirty="0"/>
              <a:t>	2. Pushdown automata</a:t>
            </a:r>
            <a:endParaRPr lang="en-IN" dirty="0"/>
          </a:p>
          <a:p>
            <a:pPr lvl="0" algn="l">
              <a:buFont typeface="+mj-lt"/>
              <a:buNone/>
            </a:pPr>
            <a:r>
              <a:rPr lang="en-US" dirty="0"/>
              <a:t>	3. Turing machine</a:t>
            </a:r>
            <a:endParaRPr lang="en-IN" dirty="0"/>
          </a:p>
          <a:p>
            <a:endParaRPr lang="en-IN" dirty="0"/>
          </a:p>
          <a:p>
            <a:endParaRPr lang="en-IN" dirty="0"/>
          </a:p>
          <a:p>
            <a:endParaRPr lang="en-IN" dirty="0"/>
          </a:p>
          <a:p>
            <a:endParaRPr lang="en-IN" dirty="0"/>
          </a:p>
        </p:txBody>
      </p:sp>
      <p:cxnSp>
        <p:nvCxnSpPr>
          <p:cNvPr id="4" name="Straight Connector 3">
            <a:extLst>
              <a:ext uri="{FF2B5EF4-FFF2-40B4-BE49-F238E27FC236}">
                <a16:creationId xmlns:a16="http://schemas.microsoft.com/office/drawing/2014/main" id="{F3452D03-2F74-30DE-C058-F0A167286AA4}"/>
              </a:ext>
            </a:extLst>
          </p:cNvPr>
          <p:cNvCxnSpPr/>
          <p:nvPr/>
        </p:nvCxnSpPr>
        <p:spPr>
          <a:xfrm>
            <a:off x="4197256" y="831360"/>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FC9DF8-04E9-A066-BA22-DACDFF23B8B9}"/>
              </a:ext>
            </a:extLst>
          </p:cNvPr>
          <p:cNvCxnSpPr/>
          <p:nvPr/>
        </p:nvCxnSpPr>
        <p:spPr>
          <a:xfrm>
            <a:off x="8180875" y="863444"/>
            <a:ext cx="0" cy="566928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38354B2-BA96-C965-78EA-45A2CD8C5FBD}"/>
              </a:ext>
            </a:extLst>
          </p:cNvPr>
          <p:cNvGrpSpPr/>
          <p:nvPr/>
        </p:nvGrpSpPr>
        <p:grpSpPr>
          <a:xfrm>
            <a:off x="744070" y="1069633"/>
            <a:ext cx="2751463" cy="711200"/>
            <a:chOff x="241158" y="3415047"/>
            <a:chExt cx="3482164" cy="1117725"/>
          </a:xfrm>
        </p:grpSpPr>
        <p:sp>
          <p:nvSpPr>
            <p:cNvPr id="7" name="Rectangle 6">
              <a:extLst>
                <a:ext uri="{FF2B5EF4-FFF2-40B4-BE49-F238E27FC236}">
                  <a16:creationId xmlns:a16="http://schemas.microsoft.com/office/drawing/2014/main" id="{CC729B7D-7197-51BF-5E93-D14C17A55A5B}"/>
                </a:ext>
              </a:extLst>
            </p:cNvPr>
            <p:cNvSpPr/>
            <p:nvPr/>
          </p:nvSpPr>
          <p:spPr>
            <a:xfrm>
              <a:off x="241158" y="3415047"/>
              <a:ext cx="3482164" cy="1117725"/>
            </a:xfrm>
            <a:prstGeom prst="rect">
              <a:avLst/>
            </a:prstGeom>
            <a:solidFill>
              <a:srgbClr val="0E47A1"/>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697BA1AF-9E76-A80B-7BED-A191662A70DD}"/>
                </a:ext>
              </a:extLst>
            </p:cNvPr>
            <p:cNvSpPr txBox="1"/>
            <p:nvPr/>
          </p:nvSpPr>
          <p:spPr>
            <a:xfrm>
              <a:off x="449627" y="3574746"/>
              <a:ext cx="3065226" cy="7143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0" rIns="40640" bIns="0" numCol="1" spcCol="1270" anchor="ctr" anchorCtr="0">
              <a:noAutofit/>
            </a:bodyPr>
            <a:lstStyle/>
            <a:p>
              <a:pPr marL="0" lvl="0" indent="0" algn="ctr" defTabSz="1422400">
                <a:lnSpc>
                  <a:spcPct val="90000"/>
                </a:lnSpc>
                <a:spcBef>
                  <a:spcPct val="0"/>
                </a:spcBef>
                <a:spcAft>
                  <a:spcPct val="35000"/>
                </a:spcAft>
                <a:buNone/>
              </a:pPr>
              <a:r>
                <a:rPr lang="en-US" sz="2600" kern="1200" dirty="0"/>
                <a:t>Automata Theory</a:t>
              </a:r>
              <a:endParaRPr lang="en-IN" sz="2600" kern="1200" dirty="0"/>
            </a:p>
          </p:txBody>
        </p:sp>
      </p:grpSp>
      <p:grpSp>
        <p:nvGrpSpPr>
          <p:cNvPr id="12" name="Group 11">
            <a:extLst>
              <a:ext uri="{FF2B5EF4-FFF2-40B4-BE49-F238E27FC236}">
                <a16:creationId xmlns:a16="http://schemas.microsoft.com/office/drawing/2014/main" id="{D7585EC9-DC1B-8D63-4852-F8D63EC46CD9}"/>
              </a:ext>
            </a:extLst>
          </p:cNvPr>
          <p:cNvGrpSpPr/>
          <p:nvPr/>
        </p:nvGrpSpPr>
        <p:grpSpPr>
          <a:xfrm>
            <a:off x="8859029" y="1034014"/>
            <a:ext cx="2751464" cy="711200"/>
            <a:chOff x="241157" y="3415047"/>
            <a:chExt cx="3482165" cy="1117725"/>
          </a:xfrm>
        </p:grpSpPr>
        <p:sp>
          <p:nvSpPr>
            <p:cNvPr id="13" name="Rectangle 12">
              <a:extLst>
                <a:ext uri="{FF2B5EF4-FFF2-40B4-BE49-F238E27FC236}">
                  <a16:creationId xmlns:a16="http://schemas.microsoft.com/office/drawing/2014/main" id="{AD580EEC-5DF6-1F2E-C82A-64A850462F6C}"/>
                </a:ext>
              </a:extLst>
            </p:cNvPr>
            <p:cNvSpPr/>
            <p:nvPr/>
          </p:nvSpPr>
          <p:spPr>
            <a:xfrm>
              <a:off x="241158" y="3415047"/>
              <a:ext cx="3482164" cy="1117725"/>
            </a:xfrm>
            <a:prstGeom prst="rect">
              <a:avLst/>
            </a:prstGeom>
            <a:solidFill>
              <a:srgbClr val="0E47A1"/>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80D11F38-A7E1-02E6-A9E1-F1656C6C2003}"/>
                </a:ext>
              </a:extLst>
            </p:cNvPr>
            <p:cNvSpPr txBox="1"/>
            <p:nvPr/>
          </p:nvSpPr>
          <p:spPr>
            <a:xfrm>
              <a:off x="241157" y="3415047"/>
              <a:ext cx="3482163" cy="1117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0" rIns="40640" bIns="0" numCol="1" spcCol="1270" anchor="ctr" anchorCtr="0">
              <a:noAutofit/>
            </a:bodyPr>
            <a:lstStyle/>
            <a:p>
              <a:pPr lvl="0" algn="ctr"/>
              <a:r>
                <a:rPr lang="en-US" sz="2600" dirty="0"/>
                <a:t>Complexity</a:t>
              </a:r>
              <a:endParaRPr lang="en-IN" sz="2600" dirty="0"/>
            </a:p>
          </p:txBody>
        </p:sp>
      </p:grpSp>
      <p:sp>
        <p:nvSpPr>
          <p:cNvPr id="15" name="Content Placeholder 2">
            <a:extLst>
              <a:ext uri="{FF2B5EF4-FFF2-40B4-BE49-F238E27FC236}">
                <a16:creationId xmlns:a16="http://schemas.microsoft.com/office/drawing/2014/main" id="{0268CCDA-58F5-D420-9343-46BF0E2F7A89}"/>
              </a:ext>
            </a:extLst>
          </p:cNvPr>
          <p:cNvSpPr txBox="1">
            <a:spLocks/>
          </p:cNvSpPr>
          <p:nvPr/>
        </p:nvSpPr>
        <p:spPr>
          <a:xfrm>
            <a:off x="4294679" y="2291787"/>
            <a:ext cx="3774118" cy="4130138"/>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r>
              <a:rPr lang="en-US" dirty="0"/>
              <a:t>Which problems </a:t>
            </a:r>
            <a:r>
              <a:rPr lang="en-US" dirty="0">
                <a:solidFill>
                  <a:srgbClr val="C00000"/>
                </a:solidFill>
              </a:rPr>
              <a:t>can be solved </a:t>
            </a:r>
            <a:r>
              <a:rPr lang="en-US" dirty="0"/>
              <a:t>by computer and which one </a:t>
            </a:r>
            <a:r>
              <a:rPr lang="en-US" dirty="0">
                <a:solidFill>
                  <a:srgbClr val="C00000"/>
                </a:solidFill>
              </a:rPr>
              <a:t>cannot</a:t>
            </a:r>
            <a:r>
              <a:rPr lang="en-US" dirty="0"/>
              <a:t>?</a:t>
            </a:r>
            <a:endParaRPr lang="en-IN" dirty="0"/>
          </a:p>
          <a:p>
            <a:pPr lvl="0"/>
            <a:r>
              <a:rPr lang="en-US" dirty="0"/>
              <a:t>Classify problems as being </a:t>
            </a:r>
            <a:r>
              <a:rPr lang="en-US" dirty="0">
                <a:solidFill>
                  <a:srgbClr val="C00000"/>
                </a:solidFill>
              </a:rPr>
              <a:t>solvable</a:t>
            </a:r>
            <a:r>
              <a:rPr lang="en-US" dirty="0"/>
              <a:t> or </a:t>
            </a:r>
            <a:r>
              <a:rPr lang="en-US" dirty="0">
                <a:solidFill>
                  <a:srgbClr val="C00000"/>
                </a:solidFill>
              </a:rPr>
              <a:t>unsolvable.</a:t>
            </a:r>
            <a:endParaRPr lang="en-IN" dirty="0"/>
          </a:p>
          <a:p>
            <a:endParaRPr lang="en-IN" dirty="0"/>
          </a:p>
          <a:p>
            <a:endParaRPr lang="en-IN" dirty="0"/>
          </a:p>
          <a:p>
            <a:endParaRPr lang="en-IN" dirty="0"/>
          </a:p>
          <a:p>
            <a:endParaRPr lang="en-IN" dirty="0"/>
          </a:p>
        </p:txBody>
      </p:sp>
      <p:sp>
        <p:nvSpPr>
          <p:cNvPr id="16" name="Content Placeholder 2">
            <a:extLst>
              <a:ext uri="{FF2B5EF4-FFF2-40B4-BE49-F238E27FC236}">
                <a16:creationId xmlns:a16="http://schemas.microsoft.com/office/drawing/2014/main" id="{427616F7-1410-8C7E-6913-7377BCB3A84D}"/>
              </a:ext>
            </a:extLst>
          </p:cNvPr>
          <p:cNvSpPr txBox="1">
            <a:spLocks/>
          </p:cNvSpPr>
          <p:nvPr/>
        </p:nvSpPr>
        <p:spPr>
          <a:xfrm>
            <a:off x="8408703" y="2291786"/>
            <a:ext cx="3652116" cy="420157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just"/>
            <a:r>
              <a:rPr lang="en-US" dirty="0"/>
              <a:t>It Classifies problems according to their </a:t>
            </a:r>
            <a:r>
              <a:rPr lang="en-US" dirty="0">
                <a:solidFill>
                  <a:srgbClr val="C00000"/>
                </a:solidFill>
              </a:rPr>
              <a:t>degree of the “computational difficulty</a:t>
            </a:r>
            <a:r>
              <a:rPr lang="en-US" dirty="0"/>
              <a:t>”.</a:t>
            </a:r>
          </a:p>
          <a:p>
            <a:pPr lvl="0" algn="just"/>
            <a:r>
              <a:rPr lang="en-US" dirty="0"/>
              <a:t>How hard the problem is?</a:t>
            </a:r>
            <a:endParaRPr lang="en-IN" dirty="0"/>
          </a:p>
          <a:p>
            <a:endParaRPr lang="en-IN" dirty="0"/>
          </a:p>
          <a:p>
            <a:endParaRPr lang="en-IN" dirty="0"/>
          </a:p>
          <a:p>
            <a:endParaRPr lang="en-IN" dirty="0"/>
          </a:p>
          <a:p>
            <a:endParaRPr lang="en-IN" dirty="0"/>
          </a:p>
        </p:txBody>
      </p:sp>
      <p:grpSp>
        <p:nvGrpSpPr>
          <p:cNvPr id="17" name="Group 16">
            <a:extLst>
              <a:ext uri="{FF2B5EF4-FFF2-40B4-BE49-F238E27FC236}">
                <a16:creationId xmlns:a16="http://schemas.microsoft.com/office/drawing/2014/main" id="{6A60B02E-DD3F-BA65-FE89-EB0DDB29ED7B}"/>
              </a:ext>
            </a:extLst>
          </p:cNvPr>
          <p:cNvGrpSpPr/>
          <p:nvPr/>
        </p:nvGrpSpPr>
        <p:grpSpPr>
          <a:xfrm>
            <a:off x="4727687" y="1042913"/>
            <a:ext cx="2751464" cy="711200"/>
            <a:chOff x="241157" y="3415047"/>
            <a:chExt cx="3482165" cy="1117725"/>
          </a:xfrm>
        </p:grpSpPr>
        <p:sp>
          <p:nvSpPr>
            <p:cNvPr id="18" name="Rectangle 17">
              <a:extLst>
                <a:ext uri="{FF2B5EF4-FFF2-40B4-BE49-F238E27FC236}">
                  <a16:creationId xmlns:a16="http://schemas.microsoft.com/office/drawing/2014/main" id="{1EA223AA-D708-2DEF-C4B3-3BF5CEBB4A64}"/>
                </a:ext>
              </a:extLst>
            </p:cNvPr>
            <p:cNvSpPr/>
            <p:nvPr/>
          </p:nvSpPr>
          <p:spPr>
            <a:xfrm>
              <a:off x="241158" y="3415047"/>
              <a:ext cx="3482164" cy="1117725"/>
            </a:xfrm>
            <a:prstGeom prst="rect">
              <a:avLst/>
            </a:prstGeom>
            <a:solidFill>
              <a:srgbClr val="0E47A1"/>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TextBox 18">
              <a:extLst>
                <a:ext uri="{FF2B5EF4-FFF2-40B4-BE49-F238E27FC236}">
                  <a16:creationId xmlns:a16="http://schemas.microsoft.com/office/drawing/2014/main" id="{28BD3D69-91FA-5756-B378-8B4985B4B9EA}"/>
                </a:ext>
              </a:extLst>
            </p:cNvPr>
            <p:cNvSpPr txBox="1"/>
            <p:nvPr/>
          </p:nvSpPr>
          <p:spPr>
            <a:xfrm>
              <a:off x="241157" y="3415047"/>
              <a:ext cx="3482163" cy="1117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0" rIns="40640" bIns="0" numCol="1" spcCol="1270" anchor="ctr" anchorCtr="0">
              <a:noAutofit/>
            </a:bodyPr>
            <a:lstStyle/>
            <a:p>
              <a:pPr lvl="0" algn="ctr"/>
              <a:r>
                <a:rPr lang="en-US" sz="2600" dirty="0"/>
                <a:t>Computability</a:t>
              </a:r>
              <a:endParaRPr lang="en-IN" sz="2600" dirty="0"/>
            </a:p>
          </p:txBody>
        </p:sp>
      </p:grpSp>
    </p:spTree>
    <p:extLst>
      <p:ext uri="{BB962C8B-B14F-4D97-AF65-F5344CB8AC3E}">
        <p14:creationId xmlns:p14="http://schemas.microsoft.com/office/powerpoint/2010/main" val="301800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par>
                                <p:cTn id="14" presetID="22"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US" dirty="0"/>
                  <a:t>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Σ</m:t>
                        </m:r>
                      </m:e>
                      <m:sup>
                        <m:r>
                          <a:rPr lang="en-US" i="1">
                            <a:latin typeface="Cambria Math" panose="02040503050406030204" pitchFamily="18" charset="0"/>
                            <a:ea typeface="Cambria Math" panose="02040503050406030204" pitchFamily="18" charset="0"/>
                          </a:rPr>
                          <m:t>∗</m:t>
                        </m:r>
                      </m:sup>
                    </m:sSup>
                  </m:oMath>
                </a14:m>
                <a:r>
                  <a:rPr lang="en-US" dirty="0"/>
                  <a:t> then union is defined as</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1" baseline="-25000">
                          <a:latin typeface="Cambria Math" panose="02040503050406030204" pitchFamily="18" charset="0"/>
                        </a:rPr>
                        <m:t>1 </m:t>
                      </m:r>
                      <m:r>
                        <a:rPr lang="en-US" i="1">
                          <a:latin typeface="Cambria Math" panose="02040503050406030204" pitchFamily="18" charset="0"/>
                        </a:rPr>
                        <m:t>| </m:t>
                      </m:r>
                      <m:r>
                        <a:rPr lang="en-US" i="1">
                          <a:latin typeface="Cambria Math" panose="02040503050406030204" pitchFamily="18" charset="0"/>
                        </a:rPr>
                        <m:t>𝐿</m:t>
                      </m:r>
                      <m:r>
                        <a:rPr lang="en-US" i="1" baseline="-25000">
                          <a:latin typeface="Cambria Math" panose="02040503050406030204" pitchFamily="18" charset="0"/>
                        </a:rPr>
                        <m:t>2</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𝐿</m:t>
                      </m:r>
                      <m:r>
                        <a:rPr lang="en-US" i="1" baseline="-25000">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𝑜𝑟</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𝜖</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𝐿</m:t>
                      </m:r>
                      <m:r>
                        <a:rPr lang="en-US" i="1" baseline="-2500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m:t>
                      </m:r>
                    </m:oMath>
                  </m:oMathPara>
                </a14:m>
                <a:endParaRPr lang="en-US" dirty="0"/>
              </a:p>
              <a:p>
                <a:pPr marL="457200" lvl="1" indent="0">
                  <a:buFont typeface="Arial" panose="020B0604020202020204" pitchFamily="34" charset="0"/>
                  <a:buNone/>
                </a:pPr>
                <a:r>
                  <a:rPr lang="en-US" dirty="0">
                    <a:solidFill>
                      <a:srgbClr val="0E47A1"/>
                    </a:solidFill>
                  </a:rPr>
                  <a:t>Example:</a:t>
                </a:r>
              </a:p>
              <a:p>
                <a:pPr marL="857250" lvl="2" indent="0">
                  <a:buFont typeface="Arial" pitchFamily="34" charset="0"/>
                  <a:buNone/>
                </a:pPr>
                <a14:m>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1</m:t>
                    </m:r>
                  </m:oMath>
                </a14:m>
                <a:r>
                  <a:rPr lang="en-US" sz="2000" dirty="0"/>
                  <a:t> = {hope, fear} 	and </a:t>
                </a:r>
                <a14:m>
                  <m:oMath xmlns:m="http://schemas.openxmlformats.org/officeDocument/2006/math">
                    <m:r>
                      <a:rPr lang="en-US" sz="2000" i="1">
                        <a:latin typeface="Cambria Math" panose="02040503050406030204" pitchFamily="18" charset="0"/>
                      </a:rPr>
                      <m:t>𝐿</m:t>
                    </m:r>
                    <m:r>
                      <a:rPr lang="en-US" sz="2000" i="1" baseline="-25000">
                        <a:latin typeface="Cambria Math" panose="02040503050406030204" pitchFamily="18" charset="0"/>
                      </a:rPr>
                      <m:t>2</m:t>
                    </m:r>
                  </m:oMath>
                </a14:m>
                <a:r>
                  <a:rPr lang="en-US" sz="2000" dirty="0"/>
                  <a:t> = {less, fully}</a:t>
                </a:r>
              </a:p>
              <a:p>
                <a:pPr marL="857250" lvl="2" indent="0">
                  <a:buFont typeface="Arial" pitchFamily="34" charset="0"/>
                  <a:buNone/>
                </a:pPr>
                <a:endParaRPr lang="en-US" sz="2000"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a:blip r:embed="rId2"/>
                <a:stretch>
                  <a:fillRect t="-267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524000" y="5062827"/>
                <a:ext cx="4572000" cy="42672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2200" i="1" smtClean="0">
                        <a:latin typeface="Cambria Math" panose="02040503050406030204" pitchFamily="18" charset="0"/>
                      </a:rPr>
                      <m:t>𝐿</m:t>
                    </m:r>
                    <m:r>
                      <a:rPr lang="en-US" sz="2200" i="1" baseline="-25000">
                        <a:latin typeface="Cambria Math" panose="02040503050406030204" pitchFamily="18" charset="0"/>
                      </a:rPr>
                      <m:t>1 </m:t>
                    </m:r>
                    <m:r>
                      <a:rPr lang="en-US" sz="2200" i="1">
                        <a:latin typeface="Cambria Math" panose="02040503050406030204" pitchFamily="18" charset="0"/>
                      </a:rPr>
                      <m:t>| </m:t>
                    </m:r>
                    <m:r>
                      <a:rPr lang="en-US" sz="2200" i="1">
                        <a:latin typeface="Cambria Math" panose="02040503050406030204" pitchFamily="18" charset="0"/>
                      </a:rPr>
                      <m:t>𝐿</m:t>
                    </m:r>
                    <m:r>
                      <a:rPr lang="en-US" sz="2200" i="1" baseline="-25000">
                        <a:latin typeface="Cambria Math" panose="02040503050406030204" pitchFamily="18" charset="0"/>
                      </a:rPr>
                      <m:t>2</m:t>
                    </m:r>
                  </m:oMath>
                </a14:m>
                <a:r>
                  <a:rPr lang="en-US" sz="2200" dirty="0"/>
                  <a:t> = {hope, fear, less, fully}</a:t>
                </a:r>
              </a:p>
            </p:txBody>
          </p:sp>
        </mc:Choice>
        <mc:Fallback xmlns="">
          <p:sp>
            <p:nvSpPr>
              <p:cNvPr id="10" name="Rectangle 9"/>
              <p:cNvSpPr>
                <a:spLocks noRot="1" noChangeAspect="1" noMove="1" noResize="1" noEditPoints="1" noAdjustHandles="1" noChangeArrowheads="1" noChangeShapeType="1" noTextEdit="1"/>
              </p:cNvSpPr>
              <p:nvPr/>
            </p:nvSpPr>
            <p:spPr>
              <a:xfrm>
                <a:off x="1524000" y="5062827"/>
                <a:ext cx="4572000" cy="426720"/>
              </a:xfrm>
              <a:prstGeom prst="rect">
                <a:avLst/>
              </a:prstGeom>
              <a:blipFill>
                <a:blip r:embed="rId3"/>
                <a:stretch>
                  <a:fillRect t="-6944" b="-27778"/>
                </a:stretch>
              </a:blipFill>
            </p:spPr>
            <p:txBody>
              <a:bodyPr/>
              <a:lstStyle/>
              <a:p>
                <a:r>
                  <a:rPr lang="en-IN">
                    <a:noFill/>
                  </a:rPr>
                  <a:t> </a:t>
                </a:r>
              </a:p>
            </p:txBody>
          </p:sp>
        </mc:Fallback>
      </mc:AlternateContent>
    </p:spTree>
    <p:extLst>
      <p:ext uri="{BB962C8B-B14F-4D97-AF65-F5344CB8AC3E}">
        <p14:creationId xmlns:p14="http://schemas.microsoft.com/office/powerpoint/2010/main" val="408094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defTabSz="854075">
                  <a:buNone/>
                </a:pPr>
                <a:r>
                  <a:rPr lang="en-US" sz="2000" dirty="0"/>
                  <a:t>If </a:t>
                </a:r>
                <a14:m>
                  <m:oMath xmlns:m="http://schemas.openxmlformats.org/officeDocument/2006/math">
                    <m:r>
                      <a:rPr lang="en-US" sz="2000" i="1">
                        <a:latin typeface="Cambria Math" panose="02040503050406030204" pitchFamily="18" charset="0"/>
                      </a:rPr>
                      <m:t>𝐿</m:t>
                    </m:r>
                  </m:oMath>
                </a14:m>
                <a:r>
                  <a:rPr lang="en-US" sz="2000" dirty="0"/>
                  <a:t> is a set of words then by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m:t>
                        </m:r>
                      </m:sup>
                    </m:sSup>
                  </m:oMath>
                </a14:m>
                <a:r>
                  <a:rPr lang="en-US" sz="2000" dirty="0"/>
                  <a:t> we mean the set of all finite strings formed by concatenating words from S, where any word may be used as often we like, and where the null string is also included.</a:t>
                </a:r>
              </a:p>
              <a:p>
                <a:pPr marL="857250" lvl="2" indent="0">
                  <a:buNone/>
                </a:pPr>
                <a:endParaRPr lang="en-US" sz="2000" i="1" dirty="0">
                  <a:latin typeface="Cambria Math" panose="02040503050406030204" pitchFamily="18" charset="0"/>
                </a:endParaRPr>
              </a:p>
              <a:p>
                <a:pPr marL="857250" lvl="2" indent="0">
                  <a:buNone/>
                </a:pPr>
                <a14:m>
                  <m:oMathPara xmlns:m="http://schemas.openxmlformats.org/officeDocument/2006/math">
                    <m:oMathParaPr>
                      <m:jc m:val="center"/>
                    </m:oMathParaPr>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m:t>
                          </m:r>
                        </m:sup>
                      </m:sSup>
                      <m:r>
                        <a:rPr lang="en-US" sz="2000" i="1">
                          <a:latin typeface="Cambria Math" panose="02040503050406030204" pitchFamily="18" charset="0"/>
                        </a:rPr>
                        <m:t>= </m:t>
                      </m:r>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=0</m:t>
                          </m:r>
                        </m:sub>
                        <m:sup>
                          <m:r>
                            <a:rPr lang="en-US" sz="2000" i="1">
                              <a:latin typeface="Cambria Math" panose="02040503050406030204" pitchFamily="18" charset="0"/>
                              <a:ea typeface="Cambria Math" panose="02040503050406030204" pitchFamily="18" charset="0"/>
                            </a:rPr>
                            <m:t>∞</m:t>
                          </m:r>
                        </m:sup>
                        <m:e>
                          <m:sSup>
                            <m:sSupPr>
                              <m:ctrlPr>
                                <a:rPr lang="en-US" sz="2000" i="1">
                                  <a:latin typeface="Cambria Math" panose="02040503050406030204" pitchFamily="18" charset="0"/>
                                </a:rPr>
                              </m:ctrlPr>
                            </m:sSupPr>
                            <m:e>
                              <m:r>
                                <a:rPr lang="en-US" sz="2000" i="1">
                                  <a:latin typeface="Cambria Math" panose="02040503050406030204" pitchFamily="18" charset="0"/>
                                </a:rPr>
                                <m:t>𝐿</m:t>
                              </m:r>
                            </m:e>
                            <m:sup>
                              <m:r>
                                <a:rPr lang="en-US" sz="2000" i="1">
                                  <a:latin typeface="Cambria Math" panose="02040503050406030204" pitchFamily="18" charset="0"/>
                                </a:rPr>
                                <m:t>𝑖</m:t>
                              </m:r>
                            </m:sup>
                          </m:sSup>
                        </m:e>
                      </m:nary>
                    </m:oMath>
                  </m:oMathPara>
                </a14:m>
                <a:endParaRPr lang="en-US" sz="2000" dirty="0"/>
              </a:p>
              <a:p>
                <a:pPr marL="857250" lvl="2" indent="-506413">
                  <a:buNone/>
                </a:pPr>
                <a:r>
                  <a:rPr lang="en-US" sz="2000" dirty="0">
                    <a:solidFill>
                      <a:srgbClr val="0E47A1"/>
                    </a:solidFill>
                  </a:rPr>
                  <a:t>Example:</a:t>
                </a:r>
                <a:r>
                  <a:rPr lang="en-US" sz="2000" dirty="0">
                    <a:solidFill>
                      <a:schemeClr val="accent1">
                        <a:lumMod val="75000"/>
                      </a:schemeClr>
                    </a:solidFill>
                  </a:rPr>
                  <a:t> </a:t>
                </a:r>
                <a14:m>
                  <m:oMath xmlns:m="http://schemas.openxmlformats.org/officeDocument/2006/math">
                    <m:r>
                      <a:rPr lang="en-US" sz="2000" i="1">
                        <a:latin typeface="Cambria Math" panose="02040503050406030204" pitchFamily="18" charset="0"/>
                      </a:rPr>
                      <m:t>𝐿</m:t>
                    </m:r>
                  </m:oMath>
                </a14:m>
                <a:r>
                  <a:rPr lang="en-US" sz="20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a:blip r:embed="rId2"/>
                <a:stretch>
                  <a:fillRect l="-511" t="-2674" r="-5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744205"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r>
                      <a:rPr lang="en-US" sz="2200" i="1">
                        <a:latin typeface="Cambria Math" panose="02040503050406030204" pitchFamily="18" charset="0"/>
                      </a:rPr>
                      <m:t>𝐿</m:t>
                    </m:r>
                  </m:oMath>
                </a14:m>
                <a:r>
                  <a:rPr lang="en-US" sz="2200" dirty="0"/>
                  <a:t>* = {^, ab, </a:t>
                </a:r>
                <a:r>
                  <a:rPr lang="en-US" sz="2200" dirty="0" err="1"/>
                  <a:t>abab</a:t>
                </a:r>
                <a:r>
                  <a:rPr lang="en-US" sz="2200" dirty="0"/>
                  <a:t>, </a:t>
                </a:r>
                <a:r>
                  <a:rPr lang="en-US" sz="2200" dirty="0" err="1"/>
                  <a:t>ababab</a:t>
                </a:r>
                <a:r>
                  <a:rPr lang="en-US" sz="2200" dirty="0"/>
                  <a:t>, </a:t>
                </a:r>
                <a:r>
                  <a:rPr lang="en-US" sz="2200" dirty="0" err="1"/>
                  <a:t>abababab</a:t>
                </a:r>
                <a:r>
                  <a:rPr lang="en-US" sz="22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1744205" y="5867401"/>
                <a:ext cx="5715000" cy="457200"/>
              </a:xfrm>
              <a:prstGeom prst="rect">
                <a:avLst/>
              </a:prstGeom>
              <a:blipFill>
                <a:blip r:embed="rId3"/>
                <a:stretch>
                  <a:fillRect t="-3896" b="-22078"/>
                </a:stretch>
              </a:blipFill>
            </p:spPr>
            <p:txBody>
              <a:bodyPr/>
              <a:lstStyle/>
              <a:p>
                <a:r>
                  <a:rPr lang="en-IN">
                    <a:noFill/>
                  </a:rPr>
                  <a:t> </a:t>
                </a:r>
              </a:p>
            </p:txBody>
          </p:sp>
        </mc:Fallback>
      </mc:AlternateContent>
    </p:spTree>
    <p:extLst>
      <p:ext uri="{BB962C8B-B14F-4D97-AF65-F5344CB8AC3E}">
        <p14:creationId xmlns:p14="http://schemas.microsoft.com/office/powerpoint/2010/main" val="132347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over Language</a:t>
            </a:r>
          </a:p>
        </p:txBody>
      </p:sp>
      <p:sp>
        <p:nvSpPr>
          <p:cNvPr id="3" name="Content Placeholder 2"/>
          <p:cNvSpPr>
            <a:spLocks noGrp="1"/>
          </p:cNvSpPr>
          <p:nvPr>
            <p:ph idx="1"/>
          </p:nvPr>
        </p:nvSpPr>
        <p:spPr/>
        <p:txBody>
          <a:bodyPr/>
          <a:lstStyle/>
          <a:p>
            <a:r>
              <a:rPr lang="en-US" dirty="0"/>
              <a:t>Operations over the language are:</a:t>
            </a:r>
          </a:p>
          <a:p>
            <a:pPr marL="914400" indent="-457200">
              <a:buFont typeface="+mj-lt"/>
              <a:buAutoNum type="arabicPeriod"/>
            </a:pPr>
            <a:r>
              <a:rPr lang="en-US" dirty="0">
                <a:solidFill>
                  <a:srgbClr val="0E47A1"/>
                </a:solidFill>
              </a:rPr>
              <a:t>Concatenation</a:t>
            </a:r>
          </a:p>
          <a:p>
            <a:pPr marL="914400" indent="-457200">
              <a:buFont typeface="+mj-lt"/>
              <a:buAutoNum type="arabicPeriod"/>
            </a:pPr>
            <a:r>
              <a:rPr lang="en-US" dirty="0">
                <a:solidFill>
                  <a:srgbClr val="0E47A1"/>
                </a:solidFill>
              </a:rPr>
              <a:t> Union</a:t>
            </a:r>
          </a:p>
          <a:p>
            <a:pPr marL="914400" indent="-457200">
              <a:buFont typeface="+mj-lt"/>
              <a:buAutoNum type="arabicPeriod"/>
            </a:pPr>
            <a:r>
              <a:rPr lang="en-US" dirty="0">
                <a:solidFill>
                  <a:srgbClr val="0E47A1"/>
                </a:solidFill>
              </a:rPr>
              <a:t> * (Kleene closure)</a:t>
            </a:r>
          </a:p>
          <a:p>
            <a:pPr marL="914400" indent="-457200">
              <a:buFont typeface="+mj-lt"/>
              <a:buAutoNum type="arabicPeriod"/>
            </a:pPr>
            <a:r>
              <a:rPr lang="en-US" dirty="0">
                <a:solidFill>
                  <a:srgbClr val="0E47A1"/>
                </a:solidFill>
              </a:rPr>
              <a:t> +</a:t>
            </a:r>
          </a:p>
          <a:p>
            <a:endParaRPr lang="en-US" dirty="0"/>
          </a:p>
        </p:txBody>
      </p:sp>
      <p:cxnSp>
        <p:nvCxnSpPr>
          <p:cNvPr id="4" name="Straight Connector 3"/>
          <p:cNvCxnSpPr/>
          <p:nvPr/>
        </p:nvCxnSpPr>
        <p:spPr>
          <a:xfrm rot="5400000">
            <a:off x="6117221" y="-2647104"/>
            <a:ext cx="0" cy="118872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p:cNvSpPr txBox="1">
                <a:spLocks/>
              </p:cNvSpPr>
              <p:nvPr/>
            </p:nvSpPr>
            <p:spPr>
              <a:xfrm>
                <a:off x="152400" y="3448740"/>
                <a:ext cx="11929641" cy="228080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rgbClr val="0E47A1"/>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rgbClr val="0E47A1"/>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rgbClr val="0E47A1"/>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rgbClr val="0E47A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None/>
                </a:pPr>
                <a:r>
                  <a:rPr lang="en-US" sz="2200" dirty="0"/>
                  <a:t>If </a:t>
                </a:r>
                <a14:m>
                  <m:oMath xmlns:m="http://schemas.openxmlformats.org/officeDocument/2006/math">
                    <m:r>
                      <a:rPr lang="en-US" sz="2200" i="1">
                        <a:latin typeface="Cambria Math" panose="02040503050406030204" pitchFamily="18" charset="0"/>
                      </a:rPr>
                      <m:t>𝐿</m:t>
                    </m:r>
                  </m:oMath>
                </a14:m>
                <a:r>
                  <a:rPr lang="en-US" sz="2200" dirty="0"/>
                  <a:t> is a set of words then by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m:t>
                        </m:r>
                      </m:sup>
                    </m:sSup>
                  </m:oMath>
                </a14:m>
                <a:r>
                  <a:rPr lang="en-US" sz="2200" dirty="0"/>
                  <a:t> we mean the set of all finite strings formed by concatenating words from L, where any word may be used as often we like, and where the null string is not included.</a:t>
                </a:r>
              </a:p>
              <a:p>
                <a:pPr marL="857250" lvl="2" indent="0">
                  <a:buNone/>
                </a:pPr>
                <a:endParaRPr lang="en-US" sz="2200" i="1" dirty="0">
                  <a:latin typeface="Cambria Math" panose="02040503050406030204" pitchFamily="18" charset="0"/>
                </a:endParaRPr>
              </a:p>
              <a:p>
                <a:pPr marL="857250" lvl="2" indent="0">
                  <a:buNone/>
                </a:pPr>
                <a14:m>
                  <m:oMathPara xmlns:m="http://schemas.openxmlformats.org/officeDocument/2006/math">
                    <m:oMathParaPr>
                      <m:jc m:val="center"/>
                    </m:oMathParaPr>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m:t>
                          </m:r>
                        </m:sup>
                      </m:sSup>
                      <m:r>
                        <a:rPr lang="en-US" sz="2200" i="1">
                          <a:latin typeface="Cambria Math" panose="02040503050406030204" pitchFamily="18" charset="0"/>
                        </a:rPr>
                        <m:t>= </m:t>
                      </m:r>
                      <m:nary>
                        <m:naryPr>
                          <m:chr m:val="⋃"/>
                          <m:ctrlPr>
                            <a:rPr lang="en-US" sz="2200" i="1">
                              <a:latin typeface="Cambria Math" panose="02040503050406030204" pitchFamily="18" charset="0"/>
                            </a:rPr>
                          </m:ctrlPr>
                        </m:naryPr>
                        <m:sub>
                          <m:r>
                            <m:rPr>
                              <m:brk m:alnAt="23"/>
                            </m:rPr>
                            <a:rPr lang="en-US" sz="2200" i="1">
                              <a:latin typeface="Cambria Math" panose="02040503050406030204" pitchFamily="18" charset="0"/>
                            </a:rPr>
                            <m:t>𝑖</m:t>
                          </m:r>
                          <m:r>
                            <a:rPr lang="en-US" sz="2200" i="1">
                              <a:latin typeface="Cambria Math" panose="02040503050406030204" pitchFamily="18" charset="0"/>
                            </a:rPr>
                            <m:t>=1</m:t>
                          </m:r>
                        </m:sub>
                        <m:sup>
                          <m:r>
                            <a:rPr lang="en-US" sz="2200" i="1">
                              <a:latin typeface="Cambria Math" panose="02040503050406030204" pitchFamily="18" charset="0"/>
                              <a:ea typeface="Cambria Math" panose="02040503050406030204" pitchFamily="18" charset="0"/>
                            </a:rPr>
                            <m:t>∞</m:t>
                          </m:r>
                        </m:sup>
                        <m:e>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𝑖</m:t>
                              </m:r>
                            </m:sup>
                          </m:sSup>
                        </m:e>
                      </m:nary>
                    </m:oMath>
                  </m:oMathPara>
                </a14:m>
                <a:endParaRPr lang="en-US" sz="2200" dirty="0"/>
              </a:p>
              <a:p>
                <a:pPr marL="857250" lvl="2" indent="-506413">
                  <a:buNone/>
                </a:pPr>
                <a:r>
                  <a:rPr lang="en-US" sz="2200" dirty="0">
                    <a:solidFill>
                      <a:srgbClr val="0E47A1"/>
                    </a:solidFill>
                  </a:rPr>
                  <a:t>Example:</a:t>
                </a:r>
                <a14:m>
                  <m:oMath xmlns:m="http://schemas.openxmlformats.org/officeDocument/2006/math">
                    <m:r>
                      <a:rPr lang="en-US" sz="2200" i="1">
                        <a:latin typeface="Cambria Math" panose="02040503050406030204" pitchFamily="18" charset="0"/>
                      </a:rPr>
                      <m:t>𝐿</m:t>
                    </m:r>
                  </m:oMath>
                </a14:m>
                <a:r>
                  <a:rPr lang="en-US" sz="2200" dirty="0"/>
                  <a:t> = {ab}</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52400" y="3448740"/>
                <a:ext cx="11929641" cy="2280809"/>
              </a:xfrm>
              <a:prstGeom prst="rect">
                <a:avLst/>
              </a:prstGeom>
              <a:blipFill>
                <a:blip r:embed="rId2"/>
                <a:stretch>
                  <a:fillRect l="-664" t="-3209" r="-664" b="-42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3048000" y="5867401"/>
                <a:ext cx="5715000" cy="457200"/>
              </a:xfrm>
              <a:prstGeom prst="rect">
                <a:avLst/>
              </a:prstGeom>
              <a:solidFill>
                <a:srgbClr val="0E47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𝐿</m:t>
                        </m:r>
                      </m:e>
                      <m:sup>
                        <m:r>
                          <a:rPr lang="en-US" sz="2200" i="1">
                            <a:latin typeface="Cambria Math" panose="02040503050406030204" pitchFamily="18" charset="0"/>
                          </a:rPr>
                          <m:t>+</m:t>
                        </m:r>
                      </m:sup>
                    </m:sSup>
                  </m:oMath>
                </a14:m>
                <a:r>
                  <a:rPr lang="en-US" sz="2200" dirty="0"/>
                  <a:t> = {ab, </a:t>
                </a:r>
                <a:r>
                  <a:rPr lang="en-US" sz="2200" dirty="0" err="1"/>
                  <a:t>abab</a:t>
                </a:r>
                <a:r>
                  <a:rPr lang="en-US" sz="2200" dirty="0"/>
                  <a:t>, </a:t>
                </a:r>
                <a:r>
                  <a:rPr lang="en-US" sz="2200" dirty="0" err="1"/>
                  <a:t>ababab</a:t>
                </a:r>
                <a:r>
                  <a:rPr lang="en-US" sz="2200" dirty="0"/>
                  <a:t>, </a:t>
                </a:r>
                <a:r>
                  <a:rPr lang="en-US" sz="2200" dirty="0" err="1"/>
                  <a:t>abababab</a:t>
                </a:r>
                <a:r>
                  <a:rPr lang="en-US" sz="2200" dirty="0"/>
                  <a:t>, ….}</a:t>
                </a:r>
              </a:p>
            </p:txBody>
          </p:sp>
        </mc:Choice>
        <mc:Fallback xmlns="">
          <p:sp>
            <p:nvSpPr>
              <p:cNvPr id="10" name="Rectangle 9"/>
              <p:cNvSpPr>
                <a:spLocks noRot="1" noChangeAspect="1" noMove="1" noResize="1" noEditPoints="1" noAdjustHandles="1" noChangeArrowheads="1" noChangeShapeType="1" noTextEdit="1"/>
              </p:cNvSpPr>
              <p:nvPr/>
            </p:nvSpPr>
            <p:spPr>
              <a:xfrm>
                <a:off x="3048000" y="5867401"/>
                <a:ext cx="5715000" cy="457200"/>
              </a:xfrm>
              <a:prstGeom prst="rect">
                <a:avLst/>
              </a:prstGeom>
              <a:blipFill>
                <a:blip r:embed="rId3"/>
                <a:stretch>
                  <a:fillRect t="-3896" b="-22078"/>
                </a:stretch>
              </a:blipFill>
            </p:spPr>
            <p:txBody>
              <a:bodyPr/>
              <a:lstStyle/>
              <a:p>
                <a:r>
                  <a:rPr lang="en-IN">
                    <a:noFill/>
                  </a:rPr>
                  <a:t> </a:t>
                </a:r>
              </a:p>
            </p:txBody>
          </p:sp>
        </mc:Fallback>
      </mc:AlternateContent>
    </p:spTree>
    <p:extLst>
      <p:ext uri="{BB962C8B-B14F-4D97-AF65-F5344CB8AC3E}">
        <p14:creationId xmlns:p14="http://schemas.microsoft.com/office/powerpoint/2010/main" val="60858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dirty="0"/>
          </a:p>
        </p:txBody>
      </p:sp>
      <p:sp>
        <p:nvSpPr>
          <p:cNvPr id="4" name="Title 3"/>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726425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Units</a:t>
            </a:r>
          </a:p>
        </p:txBody>
      </p:sp>
      <p:sp>
        <p:nvSpPr>
          <p:cNvPr id="4" name="Content Placeholder 3">
            <a:extLst>
              <a:ext uri="{FF2B5EF4-FFF2-40B4-BE49-F238E27FC236}">
                <a16:creationId xmlns:a16="http://schemas.microsoft.com/office/drawing/2014/main" id="{460C23D5-3562-B735-0C17-765361C8C233}"/>
              </a:ext>
            </a:extLst>
          </p:cNvPr>
          <p:cNvSpPr>
            <a:spLocks noGrp="1"/>
          </p:cNvSpPr>
          <p:nvPr>
            <p:ph idx="1"/>
          </p:nvPr>
        </p:nvSpPr>
        <p:spPr/>
        <p:txBody>
          <a:bodyPr/>
          <a:lstStyle/>
          <a:p>
            <a:endParaRPr lang="en-IN" dirty="0"/>
          </a:p>
        </p:txBody>
      </p:sp>
      <p:graphicFrame>
        <p:nvGraphicFramePr>
          <p:cNvPr id="7" name="Content Placeholder 4">
            <a:extLst>
              <a:ext uri="{FF2B5EF4-FFF2-40B4-BE49-F238E27FC236}">
                <a16:creationId xmlns:a16="http://schemas.microsoft.com/office/drawing/2014/main" id="{2486BC6F-42B7-4A1D-889E-1B1818D1D5FB}"/>
              </a:ext>
            </a:extLst>
          </p:cNvPr>
          <p:cNvGraphicFramePr>
            <a:graphicFrameLocks/>
          </p:cNvGraphicFramePr>
          <p:nvPr>
            <p:extLst>
              <p:ext uri="{D42A27DB-BD31-4B8C-83A1-F6EECF244321}">
                <p14:modId xmlns:p14="http://schemas.microsoft.com/office/powerpoint/2010/main" val="3717972191"/>
              </p:ext>
            </p:extLst>
          </p:nvPr>
        </p:nvGraphicFramePr>
        <p:xfrm>
          <a:off x="2443614" y="1216525"/>
          <a:ext cx="7566660" cy="511862"/>
        </p:xfrm>
        <a:graphic>
          <a:graphicData uri="http://schemas.openxmlformats.org/drawingml/2006/table">
            <a:tbl>
              <a:tblPr firstRow="1" bandRow="1">
                <a:tableStyleId>{8EC20E35-A176-4012-BC5E-935CFFF8708E}</a:tableStyleId>
              </a:tblPr>
              <a:tblGrid>
                <a:gridCol w="925228">
                  <a:extLst>
                    <a:ext uri="{9D8B030D-6E8A-4147-A177-3AD203B41FA5}">
                      <a16:colId xmlns:a16="http://schemas.microsoft.com/office/drawing/2014/main" val="20000"/>
                    </a:ext>
                  </a:extLst>
                </a:gridCol>
                <a:gridCol w="6641432">
                  <a:extLst>
                    <a:ext uri="{9D8B030D-6E8A-4147-A177-3AD203B41FA5}">
                      <a16:colId xmlns:a16="http://schemas.microsoft.com/office/drawing/2014/main" val="20001"/>
                    </a:ext>
                  </a:extLst>
                </a:gridCol>
              </a:tblGrid>
              <a:tr h="511862">
                <a:tc>
                  <a:txBody>
                    <a:bodyPr/>
                    <a:lstStyle/>
                    <a:p>
                      <a:r>
                        <a:rPr lang="en-US" sz="1900" dirty="0">
                          <a:solidFill>
                            <a:schemeClr val="tx1"/>
                          </a:solidFill>
                        </a:rPr>
                        <a:t>Sr.</a:t>
                      </a:r>
                      <a:r>
                        <a:rPr lang="en-US" sz="1900" baseline="0" dirty="0">
                          <a:solidFill>
                            <a:schemeClr val="tx1"/>
                          </a:solidFill>
                        </a:rPr>
                        <a:t> </a:t>
                      </a:r>
                      <a:r>
                        <a:rPr lang="en-US" sz="1900" dirty="0">
                          <a:solidFill>
                            <a:schemeClr val="tx1"/>
                          </a:solidFill>
                        </a:rPr>
                        <a:t>No</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900" dirty="0">
                          <a:solidFill>
                            <a:schemeClr val="tx1"/>
                          </a:solidFill>
                        </a:rPr>
                        <a:t>Unit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962176576"/>
              </p:ext>
            </p:extLst>
          </p:nvPr>
        </p:nvGraphicFramePr>
        <p:xfrm>
          <a:off x="2443614" y="2240249"/>
          <a:ext cx="7566660" cy="511862"/>
        </p:xfrm>
        <a:graphic>
          <a:graphicData uri="http://schemas.openxmlformats.org/drawingml/2006/table">
            <a:tbl>
              <a:tblPr firstRow="1" bandRow="1">
                <a:tableStyleId>{8EC20E35-A176-4012-BC5E-935CFFF8708E}</a:tableStyleId>
              </a:tblPr>
              <a:tblGrid>
                <a:gridCol w="925228">
                  <a:extLst>
                    <a:ext uri="{9D8B030D-6E8A-4147-A177-3AD203B41FA5}">
                      <a16:colId xmlns:a16="http://schemas.microsoft.com/office/drawing/2014/main" val="20000"/>
                    </a:ext>
                  </a:extLst>
                </a:gridCol>
                <a:gridCol w="6641432">
                  <a:extLst>
                    <a:ext uri="{9D8B030D-6E8A-4147-A177-3AD203B41FA5}">
                      <a16:colId xmlns:a16="http://schemas.microsoft.com/office/drawing/2014/main" val="20001"/>
                    </a:ext>
                  </a:extLst>
                </a:gridCol>
              </a:tblGrid>
              <a:tr h="511862">
                <a:tc>
                  <a:txBody>
                    <a:bodyPr/>
                    <a:lstStyle/>
                    <a:p>
                      <a:pPr marL="0" algn="ctr" defTabSz="914400" rtl="0" eaLnBrk="1" latinLnBrk="0" hangingPunct="1"/>
                      <a:r>
                        <a:rPr lang="en-US" sz="1800" b="0" kern="1200" dirty="0">
                          <a:solidFill>
                            <a:schemeClr val="dk1"/>
                          </a:solidFill>
                          <a:latin typeface="+mn-lt"/>
                          <a:ea typeface="+mn-ea"/>
                          <a:cs typeface="+mn-cs"/>
                        </a:rPr>
                        <a:t>2</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Finite automata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05375091"/>
              </p:ext>
            </p:extLst>
          </p:nvPr>
        </p:nvGraphicFramePr>
        <p:xfrm>
          <a:off x="2443614" y="2752111"/>
          <a:ext cx="7566660" cy="511862"/>
        </p:xfrm>
        <a:graphic>
          <a:graphicData uri="http://schemas.openxmlformats.org/drawingml/2006/table">
            <a:tbl>
              <a:tblPr firstRow="1" bandRow="1">
                <a:tableStyleId>{8EC20E35-A176-4012-BC5E-935CFFF8708E}</a:tableStyleId>
              </a:tblPr>
              <a:tblGrid>
                <a:gridCol w="925228">
                  <a:extLst>
                    <a:ext uri="{9D8B030D-6E8A-4147-A177-3AD203B41FA5}">
                      <a16:colId xmlns:a16="http://schemas.microsoft.com/office/drawing/2014/main" val="20000"/>
                    </a:ext>
                  </a:extLst>
                </a:gridCol>
                <a:gridCol w="6641432">
                  <a:extLst>
                    <a:ext uri="{9D8B030D-6E8A-4147-A177-3AD203B41FA5}">
                      <a16:colId xmlns:a16="http://schemas.microsoft.com/office/drawing/2014/main" val="20001"/>
                    </a:ext>
                  </a:extLst>
                </a:gridCol>
              </a:tblGrid>
              <a:tr h="511862">
                <a:tc>
                  <a:txBody>
                    <a:bodyPr/>
                    <a:lstStyle/>
                    <a:p>
                      <a:pPr marL="0" algn="ctr" defTabSz="914400" rtl="0" eaLnBrk="1" latinLnBrk="0" hangingPunct="1"/>
                      <a:r>
                        <a:rPr lang="en-US" sz="1800" b="0" kern="1200" dirty="0">
                          <a:solidFill>
                            <a:schemeClr val="dk1"/>
                          </a:solidFill>
                          <a:latin typeface="+mn-lt"/>
                          <a:ea typeface="+mn-ea"/>
                          <a:cs typeface="+mn-cs"/>
                        </a:rPr>
                        <a:t>3</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Context free grammar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20649150"/>
              </p:ext>
            </p:extLst>
          </p:nvPr>
        </p:nvGraphicFramePr>
        <p:xfrm>
          <a:off x="2443614" y="3263973"/>
          <a:ext cx="7566660" cy="511862"/>
        </p:xfrm>
        <a:graphic>
          <a:graphicData uri="http://schemas.openxmlformats.org/drawingml/2006/table">
            <a:tbl>
              <a:tblPr firstRow="1" bandRow="1">
                <a:tableStyleId>{8EC20E35-A176-4012-BC5E-935CFFF8708E}</a:tableStyleId>
              </a:tblPr>
              <a:tblGrid>
                <a:gridCol w="925228">
                  <a:extLst>
                    <a:ext uri="{9D8B030D-6E8A-4147-A177-3AD203B41FA5}">
                      <a16:colId xmlns:a16="http://schemas.microsoft.com/office/drawing/2014/main" val="20000"/>
                    </a:ext>
                  </a:extLst>
                </a:gridCol>
                <a:gridCol w="6641432">
                  <a:extLst>
                    <a:ext uri="{9D8B030D-6E8A-4147-A177-3AD203B41FA5}">
                      <a16:colId xmlns:a16="http://schemas.microsoft.com/office/drawing/2014/main" val="20001"/>
                    </a:ext>
                  </a:extLst>
                </a:gridCol>
              </a:tblGrid>
              <a:tr h="511862">
                <a:tc>
                  <a:txBody>
                    <a:bodyPr/>
                    <a:lstStyle/>
                    <a:p>
                      <a:pPr marL="0" algn="ctr" defTabSz="914400" rtl="0" eaLnBrk="1" latinLnBrk="0" hangingPunct="1"/>
                      <a:r>
                        <a:rPr lang="en-US" sz="1800" b="0" kern="1200" dirty="0">
                          <a:solidFill>
                            <a:schemeClr val="dk1"/>
                          </a:solidFill>
                          <a:latin typeface="+mn-lt"/>
                          <a:ea typeface="+mn-ea"/>
                          <a:cs typeface="+mn-cs"/>
                        </a:rPr>
                        <a:t>4</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Pushdown</a:t>
                      </a:r>
                      <a:r>
                        <a:rPr lang="en-US" sz="1800" b="0" kern="1200" baseline="0" dirty="0">
                          <a:solidFill>
                            <a:schemeClr val="dk1"/>
                          </a:solidFill>
                          <a:latin typeface="+mn-lt"/>
                          <a:ea typeface="+mn-ea"/>
                          <a:cs typeface="+mn-cs"/>
                        </a:rPr>
                        <a:t> Automata and CFL</a:t>
                      </a:r>
                      <a:r>
                        <a:rPr lang="en-US" sz="1800" b="0" kern="1200" dirty="0">
                          <a:solidFill>
                            <a:schemeClr val="dk1"/>
                          </a:solidFill>
                          <a:latin typeface="+mn-lt"/>
                          <a:ea typeface="+mn-ea"/>
                          <a:cs typeface="+mn-cs"/>
                        </a:rPr>
                        <a:t>	</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49821315"/>
              </p:ext>
            </p:extLst>
          </p:nvPr>
        </p:nvGraphicFramePr>
        <p:xfrm>
          <a:off x="2443614" y="3775835"/>
          <a:ext cx="7566660" cy="511862"/>
        </p:xfrm>
        <a:graphic>
          <a:graphicData uri="http://schemas.openxmlformats.org/drawingml/2006/table">
            <a:tbl>
              <a:tblPr firstRow="1" bandRow="1">
                <a:tableStyleId>{8EC20E35-A176-4012-BC5E-935CFFF8708E}</a:tableStyleId>
              </a:tblPr>
              <a:tblGrid>
                <a:gridCol w="925228">
                  <a:extLst>
                    <a:ext uri="{9D8B030D-6E8A-4147-A177-3AD203B41FA5}">
                      <a16:colId xmlns:a16="http://schemas.microsoft.com/office/drawing/2014/main" val="20000"/>
                    </a:ext>
                  </a:extLst>
                </a:gridCol>
                <a:gridCol w="6641432">
                  <a:extLst>
                    <a:ext uri="{9D8B030D-6E8A-4147-A177-3AD203B41FA5}">
                      <a16:colId xmlns:a16="http://schemas.microsoft.com/office/drawing/2014/main" val="20001"/>
                    </a:ext>
                  </a:extLst>
                </a:gridCol>
              </a:tblGrid>
              <a:tr h="511862">
                <a:tc>
                  <a:txBody>
                    <a:bodyPr/>
                    <a:lstStyle/>
                    <a:p>
                      <a:pPr marL="0" algn="ctr" defTabSz="914400" rtl="0" eaLnBrk="1" latinLnBrk="0" hangingPunct="1"/>
                      <a:r>
                        <a:rPr lang="en-US" sz="1800" b="0" kern="1200" dirty="0">
                          <a:solidFill>
                            <a:schemeClr val="dk1"/>
                          </a:solidFill>
                          <a:latin typeface="+mn-lt"/>
                          <a:ea typeface="+mn-ea"/>
                          <a:cs typeface="+mn-cs"/>
                        </a:rPr>
                        <a:t>5</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Turing Machine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813537061"/>
              </p:ext>
            </p:extLst>
          </p:nvPr>
        </p:nvGraphicFramePr>
        <p:xfrm>
          <a:off x="2443614" y="1731656"/>
          <a:ext cx="7566660" cy="511862"/>
        </p:xfrm>
        <a:graphic>
          <a:graphicData uri="http://schemas.openxmlformats.org/drawingml/2006/table">
            <a:tbl>
              <a:tblPr firstRow="1" bandRow="1">
                <a:tableStyleId>{8EC20E35-A176-4012-BC5E-935CFFF8708E}</a:tableStyleId>
              </a:tblPr>
              <a:tblGrid>
                <a:gridCol w="925228">
                  <a:extLst>
                    <a:ext uri="{9D8B030D-6E8A-4147-A177-3AD203B41FA5}">
                      <a16:colId xmlns:a16="http://schemas.microsoft.com/office/drawing/2014/main" val="20000"/>
                    </a:ext>
                  </a:extLst>
                </a:gridCol>
                <a:gridCol w="6641432">
                  <a:extLst>
                    <a:ext uri="{9D8B030D-6E8A-4147-A177-3AD203B41FA5}">
                      <a16:colId xmlns:a16="http://schemas.microsoft.com/office/drawing/2014/main" val="20001"/>
                    </a:ext>
                  </a:extLst>
                </a:gridCol>
              </a:tblGrid>
              <a:tr h="511862">
                <a:tc>
                  <a:txBody>
                    <a:bodyPr/>
                    <a:lstStyle/>
                    <a:p>
                      <a:pPr marL="0" algn="ctr" defTabSz="914400" rtl="0" eaLnBrk="1" latinLnBrk="0" hangingPunct="1"/>
                      <a:r>
                        <a:rPr lang="en-US" sz="1800" b="0" kern="1200" dirty="0">
                          <a:solidFill>
                            <a:schemeClr val="dk1"/>
                          </a:solidFill>
                          <a:latin typeface="+mn-lt"/>
                          <a:ea typeface="+mn-ea"/>
                          <a:cs typeface="+mn-cs"/>
                        </a:rPr>
                        <a:t>1</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800" b="0" kern="1200" dirty="0">
                          <a:solidFill>
                            <a:schemeClr val="dk1"/>
                          </a:solidFill>
                          <a:latin typeface="+mn-lt"/>
                          <a:ea typeface="+mn-ea"/>
                          <a:cs typeface="+mn-cs"/>
                        </a:rPr>
                        <a:t>Review</a:t>
                      </a:r>
                      <a:r>
                        <a:rPr lang="en-US" sz="1800" b="0" kern="1200" baseline="0" dirty="0">
                          <a:solidFill>
                            <a:schemeClr val="dk1"/>
                          </a:solidFill>
                          <a:latin typeface="+mn-lt"/>
                          <a:ea typeface="+mn-ea"/>
                          <a:cs typeface="+mn-cs"/>
                        </a:rPr>
                        <a:t> of Mathematical Terms and Theory</a:t>
                      </a:r>
                      <a:endParaRPr lang="en-US" sz="1800" b="0" kern="1200" dirty="0">
                        <a:solidFill>
                          <a:schemeClr val="dk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249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0582D-B1D5-3E63-D23C-154CF229B560}"/>
              </a:ext>
            </a:extLst>
          </p:cNvPr>
          <p:cNvSpPr>
            <a:spLocks noGrp="1"/>
          </p:cNvSpPr>
          <p:nvPr>
            <p:ph type="title"/>
          </p:nvPr>
        </p:nvSpPr>
        <p:spPr/>
        <p:txBody>
          <a:bodyPr/>
          <a:lstStyle/>
          <a:p>
            <a:r>
              <a:rPr lang="en-IN" dirty="0"/>
              <a:t>Teaching and Examination scheme</a:t>
            </a:r>
          </a:p>
        </p:txBody>
      </p:sp>
      <p:pic>
        <p:nvPicPr>
          <p:cNvPr id="9" name="Content Placeholder 8">
            <a:extLst>
              <a:ext uri="{FF2B5EF4-FFF2-40B4-BE49-F238E27FC236}">
                <a16:creationId xmlns:a16="http://schemas.microsoft.com/office/drawing/2014/main" id="{AC3D2338-5696-0AC8-9F8E-DC6411718A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527" y="1299882"/>
            <a:ext cx="9604945" cy="1407459"/>
          </a:xfrm>
        </p:spPr>
      </p:pic>
    </p:spTree>
    <p:extLst>
      <p:ext uri="{BB962C8B-B14F-4D97-AF65-F5344CB8AC3E}">
        <p14:creationId xmlns:p14="http://schemas.microsoft.com/office/powerpoint/2010/main" val="1695664531"/>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8024</TotalTime>
  <Words>6626</Words>
  <Application>Microsoft Office PowerPoint</Application>
  <PresentationFormat>Widescreen</PresentationFormat>
  <Paragraphs>1041</Paragraphs>
  <Slides>73</Slides>
  <Notes>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ＭＳ Ｐゴシック</vt:lpstr>
      <vt:lpstr>Roboto Condensed Light</vt:lpstr>
      <vt:lpstr>Roboto Condensed</vt:lpstr>
      <vt:lpstr>Wingdings</vt:lpstr>
      <vt:lpstr>Calibri</vt:lpstr>
      <vt:lpstr>Arial</vt:lpstr>
      <vt:lpstr>Wingdings 3</vt:lpstr>
      <vt:lpstr>Cambria Math</vt:lpstr>
      <vt:lpstr>Office Theme</vt:lpstr>
      <vt:lpstr> Theory of Computation</vt:lpstr>
      <vt:lpstr>Why &amp; What TOC is???</vt:lpstr>
      <vt:lpstr>PowerPoint Presentation</vt:lpstr>
      <vt:lpstr>Introduction</vt:lpstr>
      <vt:lpstr>Introduction</vt:lpstr>
      <vt:lpstr>PowerPoint Presentation</vt:lpstr>
      <vt:lpstr>Domains of TOC</vt:lpstr>
      <vt:lpstr>Units</vt:lpstr>
      <vt:lpstr>Teaching and Examination scheme</vt:lpstr>
      <vt:lpstr>Unit – 1 Review of Mathematical Theory</vt:lpstr>
      <vt:lpstr>PowerPoint Presentation</vt:lpstr>
      <vt:lpstr>Set </vt:lpstr>
      <vt:lpstr>Set</vt:lpstr>
      <vt:lpstr>Operations on Sets</vt:lpstr>
      <vt:lpstr>Operations on Sets</vt:lpstr>
      <vt:lpstr>Operations on Sets</vt:lpstr>
      <vt:lpstr>Operations on Sets</vt:lpstr>
      <vt:lpstr>Operations on Sets</vt:lpstr>
      <vt:lpstr>Operations on Sets</vt:lpstr>
      <vt:lpstr>Set of identities</vt:lpstr>
      <vt:lpstr>Logic</vt:lpstr>
      <vt:lpstr>Propositions</vt:lpstr>
      <vt:lpstr>Logical Connectives</vt:lpstr>
      <vt:lpstr>Logical Connectives</vt:lpstr>
      <vt:lpstr>Logical Connectives</vt:lpstr>
      <vt:lpstr>Logical Connectives</vt:lpstr>
      <vt:lpstr>Logical Connectives</vt:lpstr>
      <vt:lpstr>Tautology and Contradiction</vt:lpstr>
      <vt:lpstr>Example</vt:lpstr>
      <vt:lpstr>Logical Quantifiers</vt:lpstr>
      <vt:lpstr>Logical Quantifiers</vt:lpstr>
      <vt:lpstr>Functions</vt:lpstr>
      <vt:lpstr>Functions </vt:lpstr>
      <vt:lpstr>Onto Function</vt:lpstr>
      <vt:lpstr>One-to-One Function</vt:lpstr>
      <vt:lpstr>Bijection Function</vt:lpstr>
      <vt:lpstr>Prove that f: R → R, f(x) = x2 is not one-to-one and not onto function</vt:lpstr>
      <vt:lpstr>Prove that f: R → R+, f(x) = x2 is not one-to-one and onto function</vt:lpstr>
      <vt:lpstr>Prove that f: R+ → R, f(x) = x2 is one-to-one and not onto function</vt:lpstr>
      <vt:lpstr>Prove that f: R+ → R+, f(x) = x2 is one-to-one and onto function (bijection)</vt:lpstr>
      <vt:lpstr>Compositions of Function</vt:lpstr>
      <vt:lpstr>Inverse of Function</vt:lpstr>
      <vt:lpstr>Relations</vt:lpstr>
      <vt:lpstr>Relations</vt:lpstr>
      <vt:lpstr>Properties of Equivalence Relations</vt:lpstr>
      <vt:lpstr>Example: Equivalence Relation</vt:lpstr>
      <vt:lpstr>Exercise</vt:lpstr>
      <vt:lpstr>Proof</vt:lpstr>
      <vt:lpstr>Proof</vt:lpstr>
      <vt:lpstr>Prove: Product of Two Odd Integers is Odd</vt:lpstr>
      <vt:lpstr>Rational &amp; Irrational numbers</vt:lpstr>
      <vt:lpstr>Prove: √2 is Irrational</vt:lpstr>
      <vt:lpstr>Prove: √2 is Irrational</vt:lpstr>
      <vt:lpstr>Principle of Mathematical Induction</vt:lpstr>
      <vt:lpstr>Principle of Mathematical Induction</vt:lpstr>
      <vt:lpstr>Prove ∑_(i=1)^n▒i=n(n+1)/2 using PMI</vt:lpstr>
      <vt:lpstr>Prove 1 +3 +5 + … +2n-1 = n2 using PMI, n&gt;=1</vt:lpstr>
      <vt:lpstr>Prove  7+ 13+19+…..+(6n+1)= n(3n+4) using PMI, n&gt;=1</vt:lpstr>
      <vt:lpstr>Prove ∑2_(i=1)^n▒〖i^2=n(n+1)(2n+1)/6〗 using PMI</vt:lpstr>
      <vt:lpstr>Prove ∑1_(i=1)^n▒〖   1/(i(i+1))〗=  n/(n+1) using PMI</vt:lpstr>
      <vt:lpstr>Prove 1+ ∑1_(i=1)^n▒〖i∗i!=(n+1)!〗 using PMI</vt:lpstr>
      <vt:lpstr>Prove that 2n&gt;n3 where n&gt;=10, Using PMI</vt:lpstr>
      <vt:lpstr>Prove n(n2+5)  is divisible by 6 using PMI</vt:lpstr>
      <vt:lpstr>Strong Principle of Mathematical Induction</vt:lpstr>
      <vt:lpstr>Prove that Integer Bigger than 2 have prime factorization using strong PMI</vt:lpstr>
      <vt:lpstr>Prove that Integer Bigger than 2 have prime factorization using strong PMI</vt:lpstr>
      <vt:lpstr>Languages</vt:lpstr>
      <vt:lpstr>Language</vt:lpstr>
      <vt:lpstr>Operations over Language</vt:lpstr>
      <vt:lpstr>Operations over Language</vt:lpstr>
      <vt:lpstr>Operations over Language</vt:lpstr>
      <vt:lpstr>Operations over Language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HareKrishna</cp:lastModifiedBy>
  <cp:revision>476</cp:revision>
  <dcterms:created xsi:type="dcterms:W3CDTF">2020-05-01T05:09:15Z</dcterms:created>
  <dcterms:modified xsi:type="dcterms:W3CDTF">2023-12-22T10:15:25Z</dcterms:modified>
</cp:coreProperties>
</file>